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  <p:sldMasterId id="2147483830" r:id="rId2"/>
    <p:sldMasterId id="2147483806" r:id="rId3"/>
    <p:sldMasterId id="2147483770" r:id="rId4"/>
    <p:sldMasterId id="2147483794" r:id="rId5"/>
    <p:sldMasterId id="2147483818" r:id="rId6"/>
  </p:sldMasterIdLst>
  <p:notesMasterIdLst>
    <p:notesMasterId r:id="rId21"/>
  </p:notesMasterIdLst>
  <p:handoutMasterIdLst>
    <p:handoutMasterId r:id="rId22"/>
  </p:handoutMasterIdLst>
  <p:sldIdLst>
    <p:sldId id="259" r:id="rId7"/>
    <p:sldId id="303" r:id="rId8"/>
    <p:sldId id="291" r:id="rId9"/>
    <p:sldId id="294" r:id="rId10"/>
    <p:sldId id="296" r:id="rId11"/>
    <p:sldId id="295" r:id="rId12"/>
    <p:sldId id="293" r:id="rId13"/>
    <p:sldId id="297" r:id="rId14"/>
    <p:sldId id="298" r:id="rId15"/>
    <p:sldId id="292" r:id="rId16"/>
    <p:sldId id="300" r:id="rId17"/>
    <p:sldId id="301" r:id="rId18"/>
    <p:sldId id="302" r:id="rId19"/>
    <p:sldId id="290" r:id="rId20"/>
  </p:sldIdLst>
  <p:sldSz cx="9144000" cy="6858000" type="screen4x3"/>
  <p:notesSz cx="7010400" cy="9296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171" autoAdjust="0"/>
  </p:normalViewPr>
  <p:slideViewPr>
    <p:cSldViewPr snapToGrid="0">
      <p:cViewPr>
        <p:scale>
          <a:sx n="100" d="100"/>
          <a:sy n="100" d="100"/>
        </p:scale>
        <p:origin x="-1860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DAD57A-8732-4F7E-8062-1F7FE6D6E432}" type="datetimeFigureOut">
              <a:rPr lang="pl-PL" smtClean="0"/>
              <a:t>2017-02-15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A68DA0-A55F-486C-A7FC-8200674A57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218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8EB80A-2D1A-4CE6-AC1D-F7D28E52E4C9}" type="datetimeFigureOut">
              <a:rPr lang="pl-PL" smtClean="0"/>
              <a:pPr/>
              <a:t>2017-02-15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20C06-6CF2-4EF7-9029-FCD095479E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13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459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Ze ściągi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41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Ze ściągi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4095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0C06-6CF2-4EF7-9029-FCD095479EA6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19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7425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926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048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186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035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9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79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04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885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180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014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300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107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90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393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170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674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26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 hasCustomPrompt="1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 smtClean="0"/>
              <a:t>Kliknij, aby dodać tytuł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07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8457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858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824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611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7990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7048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405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957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78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0566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4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12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332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863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711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11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1140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7" y="75794"/>
            <a:ext cx="4317886" cy="7176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9375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430" y="16925"/>
            <a:ext cx="4317886" cy="7176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866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15" y="72573"/>
            <a:ext cx="4542971" cy="6634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0232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57" y="20135"/>
            <a:ext cx="4455658" cy="650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21391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87813"/>
            <a:ext cx="4762501" cy="520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572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84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3799"/>
            <a:ext cx="7886700" cy="371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7619-8810-4CE4-85C3-5AD50D2A5BB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760" y="135255"/>
            <a:ext cx="4572000" cy="4995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54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barier.pl/" TargetMode="External"/><Relationship Id="rId2" Type="http://schemas.openxmlformats.org/officeDocument/2006/relationships/hyperlink" Target="http://www.niepelnosprawni.pl/" TargetMode="External"/><Relationship Id="rId1" Type="http://schemas.openxmlformats.org/officeDocument/2006/relationships/slideLayout" Target="../slideLayouts/slideLayout34.xml"/><Relationship Id="rId6" Type="http://schemas.openxmlformats.org/officeDocument/2006/relationships/hyperlink" Target="http://www.fundacjavismaior.pl/" TargetMode="External"/><Relationship Id="rId5" Type="http://schemas.openxmlformats.org/officeDocument/2006/relationships/hyperlink" Target="http://www.pzn.org.pl/" TargetMode="External"/><Relationship Id="rId4" Type="http://schemas.openxmlformats.org/officeDocument/2006/relationships/hyperlink" Target="http://www.glusi.tv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.palyska@up.gov.p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Relationship Id="rId5" Type="http://schemas.openxmlformats.org/officeDocument/2006/relationships/hyperlink" Target="http://rpo.wupolsztyn.praca.gov.pl/" TargetMode="External"/><Relationship Id="rId4" Type="http://schemas.openxmlformats.org/officeDocument/2006/relationships/hyperlink" Target="mailto:d.kalski@up.gov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lsztyn.stat.gov.pl/opracowania-biezace/" TargetMode="External"/><Relationship Id="rId2" Type="http://schemas.openxmlformats.org/officeDocument/2006/relationships/hyperlink" Target="http://olsztyn.stat.gov.pl/" TargetMode="External"/><Relationship Id="rId1" Type="http://schemas.openxmlformats.org/officeDocument/2006/relationships/slideLayout" Target="../slideLayouts/slideLayout34.xml"/><Relationship Id="rId5" Type="http://schemas.openxmlformats.org/officeDocument/2006/relationships/hyperlink" Target="http://olsztyn.stat.gov.pl/opracowania-biezace/opracowania-sygnalne/praca-wynagrodzenie/" TargetMode="External"/><Relationship Id="rId4" Type="http://schemas.openxmlformats.org/officeDocument/2006/relationships/hyperlink" Target="http://olsztyn.stat.gov.pl/opracowania-biezace/opracowania-sygnaln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>
            <a:spLocks noGrp="1"/>
          </p:cNvSpPr>
          <p:nvPr>
            <p:ph idx="1"/>
          </p:nvPr>
        </p:nvSpPr>
        <p:spPr>
          <a:xfrm>
            <a:off x="666750" y="5162383"/>
            <a:ext cx="7886700" cy="765977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Małgorzata </a:t>
            </a:r>
            <a:r>
              <a:rPr lang="pl-PL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Pałyska</a:t>
            </a: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Kalski</a:t>
            </a:r>
          </a:p>
          <a:p>
            <a:r>
              <a:rPr lang="pl-PL" sz="1400" dirty="0" smtClean="0"/>
              <a:t>Zespół ds. Informacji i Promocji</a:t>
            </a:r>
            <a:endParaRPr lang="pl-PL" sz="1400" dirty="0"/>
          </a:p>
        </p:txBody>
      </p:sp>
      <p:sp>
        <p:nvSpPr>
          <p:cNvPr id="3" name="Symbol zastępczy zawartości 4"/>
          <p:cNvSpPr>
            <a:spLocks noGrp="1"/>
          </p:cNvSpPr>
          <p:nvPr>
            <p:ph idx="10"/>
          </p:nvPr>
        </p:nvSpPr>
        <p:spPr>
          <a:xfrm>
            <a:off x="613410" y="6416039"/>
            <a:ext cx="7886700" cy="289969"/>
          </a:xfrm>
        </p:spPr>
        <p:txBody>
          <a:bodyPr>
            <a:normAutofit/>
          </a:bodyPr>
          <a:lstStyle/>
          <a:p>
            <a:pPr algn="ctr"/>
            <a:r>
              <a:rPr lang="pl-PL" sz="1400" dirty="0" smtClean="0"/>
              <a:t>Olsztyn, 15 lutego 2017 r.</a:t>
            </a:r>
            <a:endParaRPr lang="pl-PL" sz="14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931863" y="3669030"/>
            <a:ext cx="7617777" cy="1733550"/>
          </a:xfrm>
        </p:spPr>
        <p:txBody>
          <a:bodyPr>
            <a:normAutofit/>
          </a:bodyPr>
          <a:lstStyle/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alt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Najczęściej popełniane błędy –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alt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Działanie 10.2 RPO </a:t>
            </a:r>
            <a:r>
              <a:rPr lang="pl-PL" altLang="pl-PL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WiM</a:t>
            </a:r>
            <a:r>
              <a:rPr lang="pl-PL" alt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l-PL" altLang="pl-PL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Aktywizacja zawodowa…</a:t>
            </a:r>
            <a:endParaRPr lang="pl-PL" altLang="pl-P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5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49857" y="1172763"/>
            <a:ext cx="8452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Uzasadnienie </a:t>
            </a:r>
            <a:r>
              <a:rPr lang="pl-PL" b="1" dirty="0"/>
              <a:t>dla przewidzianego w projekcie wkładu własnego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49856" y="2056263"/>
            <a:ext cx="845223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/>
              <a:t>Należy wykazać </a:t>
            </a:r>
            <a:r>
              <a:rPr lang="pl-PL" sz="2200" dirty="0"/>
              <a:t>wysokość wkładu własnego w ramach poszczególnych kosztów bezpośrednich i</a:t>
            </a:r>
            <a:r>
              <a:rPr lang="pl-PL" sz="2200" dirty="0" smtClean="0"/>
              <a:t> pośrednich bez </a:t>
            </a:r>
            <a:r>
              <a:rPr lang="pl-PL" sz="2200" dirty="0"/>
              <a:t>względu na </a:t>
            </a:r>
            <a:r>
              <a:rPr lang="pl-PL" sz="2200" dirty="0" smtClean="0"/>
              <a:t>formę </a:t>
            </a:r>
            <a:r>
              <a:rPr lang="pl-PL" sz="2200" dirty="0"/>
              <a:t>wnoszonego </a:t>
            </a:r>
            <a:r>
              <a:rPr lang="pl-PL" sz="2200" dirty="0" smtClean="0"/>
              <a:t>wkładu.</a:t>
            </a:r>
            <a:endParaRPr lang="pl-PL" sz="2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/>
              <a:t>Jeśli wkład wnoszony jest w kosztach bezpośrednich należy określić wysokość wkładu wnoszonego w formie pieniężnej i niepieniężnej.</a:t>
            </a:r>
            <a:endParaRPr lang="pl-PL" sz="2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/>
              <a:t>Wskazane w tym polu kwoty muszą odpowiadać kwotom wykazanym w budżecie.</a:t>
            </a:r>
            <a:endParaRPr lang="pl-PL" sz="2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/>
              <a:t>Jeśli wkład niepieniężny wnoszony jest np. w formie udostępnienia własnych </a:t>
            </a:r>
            <a:r>
              <a:rPr lang="pl-PL" sz="2200" dirty="0" err="1" smtClean="0"/>
              <a:t>sal</a:t>
            </a:r>
            <a:r>
              <a:rPr lang="pl-PL" sz="2200" dirty="0" smtClean="0"/>
              <a:t> szkoleniowych to w budżecie nie można przyjąć stawek jak za wynajem od podmiotów zewnętrznych - stawka powinna uwzględniać jedynie koszty utrzymania i eksploatacji tych powierzchni.</a:t>
            </a:r>
          </a:p>
        </p:txBody>
      </p:sp>
    </p:spTree>
    <p:extLst>
      <p:ext uri="{BB962C8B-B14F-4D97-AF65-F5344CB8AC3E}">
        <p14:creationId xmlns:p14="http://schemas.microsoft.com/office/powerpoint/2010/main" val="3950015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02151" y="1189571"/>
            <a:ext cx="84601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Dostępność dla osób z niepełnosprawnościami</a:t>
            </a:r>
            <a:endParaRPr lang="pl-PL" sz="2000" b="1" dirty="0"/>
          </a:p>
        </p:txBody>
      </p:sp>
      <p:sp>
        <p:nvSpPr>
          <p:cNvPr id="4" name="Prostokąt 3"/>
          <p:cNvSpPr/>
          <p:nvPr/>
        </p:nvSpPr>
        <p:spPr>
          <a:xfrm>
            <a:off x="302151" y="2049057"/>
            <a:ext cx="846018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200" dirty="0" smtClean="0"/>
              <a:t>Należy opisać dostępność projektu dla osób z niepełnosprawnościami na każdym etapie jego realizacji</a:t>
            </a:r>
            <a:r>
              <a:rPr lang="pl-PL" sz="2200" dirty="0" smtClean="0"/>
              <a:t>.</a:t>
            </a:r>
            <a:endParaRPr lang="pl-PL" sz="2200" dirty="0" smtClean="0"/>
          </a:p>
          <a:p>
            <a:pPr>
              <a:spcAft>
                <a:spcPts val="1200"/>
              </a:spcAft>
            </a:pPr>
            <a:r>
              <a:rPr lang="pl-PL" sz="2200" dirty="0"/>
              <a:t>Rekrutację zaplanuj tak, by </a:t>
            </a:r>
            <a:r>
              <a:rPr lang="pl-PL" sz="2200" b="1" dirty="0"/>
              <a:t>informacja o projekcie</a:t>
            </a:r>
            <a:r>
              <a:rPr lang="pl-PL" sz="2200" dirty="0"/>
              <a:t> i </a:t>
            </a:r>
            <a:r>
              <a:rPr lang="pl-PL" sz="2200" b="1" dirty="0"/>
              <a:t>realizowanym w nim wsparciu</a:t>
            </a:r>
            <a:r>
              <a:rPr lang="pl-PL" sz="2200" dirty="0"/>
              <a:t> mogła dotrzeć do osób z niepełnosprawnościami. </a:t>
            </a:r>
            <a:endParaRPr lang="pl-PL" sz="2200" dirty="0" smtClean="0"/>
          </a:p>
          <a:p>
            <a:pPr>
              <a:spcAft>
                <a:spcPts val="1200"/>
              </a:spcAft>
            </a:pPr>
            <a:r>
              <a:rPr lang="pl-PL" sz="2200" dirty="0" smtClean="0"/>
              <a:t>Informacje </a:t>
            </a:r>
            <a:r>
              <a:rPr lang="pl-PL" sz="2200" dirty="0"/>
              <a:t>o projekcie zamieść na stronach/portalach internetowych, z których korzystają osoby z niepełnosprawnościami, np. </a:t>
            </a:r>
            <a:r>
              <a:rPr lang="pl-PL" sz="2200" u="sng" dirty="0">
                <a:hlinkClick r:id="rId2"/>
              </a:rPr>
              <a:t>www.niepelnosprawni.pl</a:t>
            </a:r>
            <a:r>
              <a:rPr lang="pl-PL" sz="2200" dirty="0"/>
              <a:t>, </a:t>
            </a:r>
            <a:r>
              <a:rPr lang="pl-PL" sz="2200" u="sng" dirty="0">
                <a:hlinkClick r:id="rId3"/>
              </a:rPr>
              <a:t>www.bezbarier.pl</a:t>
            </a:r>
            <a:r>
              <a:rPr lang="pl-PL" sz="2200" dirty="0"/>
              <a:t>, </a:t>
            </a:r>
            <a:r>
              <a:rPr lang="pl-PL" sz="2200" u="sng" dirty="0">
                <a:hlinkClick r:id="rId4"/>
              </a:rPr>
              <a:t>www.glusi.tv</a:t>
            </a:r>
            <a:r>
              <a:rPr lang="pl-PL" sz="2200" dirty="0"/>
              <a:t>, </a:t>
            </a:r>
            <a:r>
              <a:rPr lang="pl-PL" sz="2200" u="sng" dirty="0">
                <a:hlinkClick r:id="rId5"/>
              </a:rPr>
              <a:t>www.pzn.org.pl</a:t>
            </a:r>
            <a:r>
              <a:rPr lang="pl-PL" sz="2200" dirty="0"/>
              <a:t>, </a:t>
            </a:r>
            <a:r>
              <a:rPr lang="pl-PL" sz="2200" u="sng" dirty="0" smtClean="0">
                <a:hlinkClick r:id="rId6"/>
              </a:rPr>
              <a:t>www.fundacjavismaior.pl</a:t>
            </a:r>
            <a:r>
              <a:rPr lang="pl-PL" sz="22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pl-PL" sz="2200" dirty="0" smtClean="0"/>
              <a:t>Odpowiednio </a:t>
            </a:r>
            <a:r>
              <a:rPr lang="pl-PL" sz="2200" dirty="0"/>
              <a:t>zaplanuj materiały informacyjno-promocyjne, ulotki, plakaty</a:t>
            </a:r>
            <a:r>
              <a:rPr lang="pl-PL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799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89614" y="2075543"/>
            <a:ext cx="828525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200" dirty="0" smtClean="0"/>
              <a:t>Na etapie realizacji dostępność może być zapewniona </a:t>
            </a:r>
            <a:r>
              <a:rPr lang="pl-PL" sz="2200" dirty="0"/>
              <a:t>m.in. przez</a:t>
            </a:r>
            <a:r>
              <a:rPr lang="pl-PL" sz="2200" dirty="0" smtClean="0"/>
              <a:t>:</a:t>
            </a:r>
            <a:endParaRPr lang="pl-PL" sz="2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realizację poszczególnych działań w miejscach dostępnych dla osób </a:t>
            </a:r>
            <a:r>
              <a:rPr lang="pl-PL" sz="2200" dirty="0" smtClean="0"/>
              <a:t>z </a:t>
            </a:r>
            <a:r>
              <a:rPr lang="pl-PL" sz="2200" dirty="0"/>
              <a:t>niepełnosprawnościami</a:t>
            </a:r>
            <a:r>
              <a:rPr lang="pl-PL" sz="2200" dirty="0" smtClean="0"/>
              <a:t>,</a:t>
            </a:r>
            <a:r>
              <a:rPr lang="pl-PL" sz="2200" dirty="0"/>
              <a:t> 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zapewnienie dostępności materiałów informacyjno-promocyjnych, rekrutacyjnych, </a:t>
            </a:r>
            <a:r>
              <a:rPr lang="pl-PL" sz="2200" dirty="0" smtClean="0"/>
              <a:t>szkoleniowych</a:t>
            </a:r>
            <a:r>
              <a:rPr lang="pl-PL" sz="2200" dirty="0"/>
              <a:t>, a także dokumentów służących monitoringowi i ewaluacji</a:t>
            </a:r>
            <a:r>
              <a:rPr lang="pl-PL" sz="2200" dirty="0" smtClean="0"/>
              <a:t>,</a:t>
            </a:r>
            <a:endParaRPr lang="pl-PL" sz="2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zapewnienie uczestnikom projektu z niepełnosprawnościami wsparcia asystentów, </a:t>
            </a:r>
            <a:r>
              <a:rPr lang="pl-PL" sz="2200" dirty="0" smtClean="0"/>
              <a:t>świadczących </a:t>
            </a:r>
            <a:r>
              <a:rPr lang="pl-PL" sz="2200" dirty="0"/>
              <a:t>pomoc zarówno w aspektach logistycznych (np. w dotarciu na zajęcia), </a:t>
            </a:r>
            <a:r>
              <a:rPr lang="pl-PL" sz="2200" dirty="0" smtClean="0"/>
              <a:t>jak </a:t>
            </a:r>
            <a:r>
              <a:rPr lang="pl-PL" sz="2200" dirty="0"/>
              <a:t>i merytorycznych (np. w robieniu notatek podczas szkoleń, w powtarzaniu materiału</a:t>
            </a:r>
            <a:r>
              <a:rPr lang="pl-PL" sz="2200" dirty="0" smtClean="0"/>
              <a:t>),</a:t>
            </a:r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302151" y="1189571"/>
            <a:ext cx="84601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Dostępność dla osób z niepełnosprawnościami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4275144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73710" y="1850915"/>
            <a:ext cx="815803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dostosowanie czasu trwania </a:t>
            </a:r>
            <a:r>
              <a:rPr lang="pl-PL" sz="2200" dirty="0" smtClean="0"/>
              <a:t>form </a:t>
            </a:r>
            <a:r>
              <a:rPr lang="pl-PL" sz="2200" dirty="0"/>
              <a:t>wsparcia do </a:t>
            </a:r>
            <a:r>
              <a:rPr lang="pl-PL" sz="2200" dirty="0" smtClean="0"/>
              <a:t>potrzeb osób </a:t>
            </a:r>
            <a:r>
              <a:rPr lang="pl-PL" sz="2200" dirty="0"/>
              <a:t>z niepełnosprawnościami (np. wydłużenie czasu konsultacji doradczych </a:t>
            </a:r>
            <a:r>
              <a:rPr lang="pl-PL" sz="2200" dirty="0" smtClean="0"/>
              <a:t>lub </a:t>
            </a:r>
            <a:r>
              <a:rPr lang="pl-PL" sz="2200" dirty="0"/>
              <a:t>zwiększenie ich liczby, realizacja szkoleń w dłuższym okresie, ale przy zmniejszonej </a:t>
            </a:r>
            <a:r>
              <a:rPr lang="pl-PL" sz="2200" dirty="0" smtClean="0"/>
              <a:t>dziennej </a:t>
            </a:r>
            <a:r>
              <a:rPr lang="pl-PL" sz="2200" dirty="0"/>
              <a:t>liczbie godzin zajęć, wydłużenie czasu przewidzianego na egzamin weryfikujący </a:t>
            </a:r>
            <a:r>
              <a:rPr lang="pl-PL" sz="2200" dirty="0" smtClean="0"/>
              <a:t> zdobyte </a:t>
            </a:r>
            <a:r>
              <a:rPr lang="pl-PL" sz="2200" dirty="0"/>
              <a:t>podczas szkolenia kwalifikacje</a:t>
            </a:r>
            <a:r>
              <a:rPr lang="pl-PL" sz="2200" dirty="0" smtClean="0"/>
              <a:t>),</a:t>
            </a:r>
            <a:endParaRPr lang="pl-PL" sz="2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zapewnienie transportu lub zwrotu środków na transport specjalistyczny, o ile taki jest </a:t>
            </a:r>
            <a:r>
              <a:rPr lang="pl-PL" sz="2200" dirty="0" smtClean="0"/>
              <a:t>wymagany,</a:t>
            </a:r>
            <a:endParaRPr lang="pl-PL" sz="2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organizację staży </a:t>
            </a:r>
            <a:r>
              <a:rPr lang="pl-PL" sz="2200" dirty="0" smtClean="0"/>
              <a:t>u </a:t>
            </a:r>
            <a:r>
              <a:rPr lang="pl-PL" sz="2200" dirty="0"/>
              <a:t>pracodawców posiadających doświadczenie </a:t>
            </a:r>
            <a:r>
              <a:rPr lang="pl-PL" sz="2200" dirty="0" smtClean="0"/>
              <a:t>w </a:t>
            </a:r>
            <a:r>
              <a:rPr lang="pl-PL" sz="2200" dirty="0"/>
              <a:t>zatrudnianiu osób z niepełnosprawnościami lub zapewnienie w ramach projektu </a:t>
            </a:r>
            <a:r>
              <a:rPr lang="pl-PL" sz="2200" dirty="0" smtClean="0"/>
              <a:t>przygotowania </a:t>
            </a:r>
            <a:r>
              <a:rPr lang="pl-PL" sz="2200" dirty="0"/>
              <a:t>(szkolenia/warsztaty) pracodawcy i współpracowników na przyjęcie </a:t>
            </a:r>
            <a:r>
              <a:rPr lang="pl-PL" sz="2200" dirty="0" smtClean="0"/>
              <a:t>niepełnosprawnych </a:t>
            </a:r>
            <a:r>
              <a:rPr lang="pl-PL" sz="2200" dirty="0"/>
              <a:t>stażystów.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302151" y="1189571"/>
            <a:ext cx="84601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Dostępność dla osób z niepełnosprawnościami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621940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4294967295"/>
          </p:nvPr>
        </p:nvSpPr>
        <p:spPr>
          <a:xfrm>
            <a:off x="442119" y="1610470"/>
            <a:ext cx="8259763" cy="4082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000" b="1" dirty="0" smtClean="0"/>
              <a:t>Wojewódzki Urząd Pracy w Olsztynie</a:t>
            </a:r>
          </a:p>
          <a:p>
            <a:pPr marL="0" indent="0" algn="ctr">
              <a:buNone/>
            </a:pPr>
            <a:r>
              <a:rPr lang="pl-PL" sz="2000" b="1" dirty="0" smtClean="0"/>
              <a:t>Zespół </a:t>
            </a:r>
            <a:r>
              <a:rPr lang="pl-PL" sz="2000" b="1" dirty="0"/>
              <a:t>ds. Informacji i Promocji </a:t>
            </a:r>
            <a:r>
              <a:rPr lang="pl-PL" sz="2000" b="1" dirty="0" smtClean="0"/>
              <a:t>(</a:t>
            </a:r>
            <a:r>
              <a:rPr lang="pl-PL" sz="2000" b="1" dirty="0"/>
              <a:t>pokój 1A</a:t>
            </a:r>
            <a:r>
              <a:rPr lang="pl-PL" sz="2000" b="1" dirty="0" smtClean="0"/>
              <a:t>)</a:t>
            </a:r>
            <a:endParaRPr lang="pl-PL" sz="2000" b="1" dirty="0"/>
          </a:p>
          <a:p>
            <a:pPr marL="0" indent="0" algn="ctr">
              <a:spcBef>
                <a:spcPts val="1800"/>
              </a:spcBef>
              <a:buNone/>
            </a:pPr>
            <a:r>
              <a:rPr lang="pl-PL" sz="2000" dirty="0"/>
              <a:t>ul. Głowackiego </a:t>
            </a:r>
            <a:r>
              <a:rPr lang="pl-PL" sz="2000" dirty="0" smtClean="0"/>
              <a:t>28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pl-PL" sz="2000" dirty="0" smtClean="0"/>
              <a:t>10-448 Olsztyn</a:t>
            </a:r>
            <a:endParaRPr lang="pl-PL" sz="2000" dirty="0"/>
          </a:p>
          <a:p>
            <a:pPr marL="0" indent="0" algn="ctr">
              <a:buNone/>
            </a:pPr>
            <a:r>
              <a:rPr lang="pl-PL" sz="2000" dirty="0"/>
              <a:t>tel. (89) 522 79 55, (89) 522 79 </a:t>
            </a:r>
            <a:r>
              <a:rPr lang="pl-PL" sz="2000" dirty="0" smtClean="0"/>
              <a:t>65</a:t>
            </a:r>
            <a:endParaRPr lang="pl-PL" sz="2000" dirty="0"/>
          </a:p>
          <a:p>
            <a:pPr marL="0" indent="0" algn="ctr">
              <a:spcBef>
                <a:spcPts val="1800"/>
              </a:spcBef>
              <a:buNone/>
            </a:pPr>
            <a:r>
              <a:rPr lang="pl-PL" sz="2000" dirty="0"/>
              <a:t>poniedziałek godz. 8:00 – 16:00</a:t>
            </a:r>
          </a:p>
          <a:p>
            <a:pPr marL="0" indent="0" algn="ctr">
              <a:buNone/>
            </a:pPr>
            <a:r>
              <a:rPr lang="pl-PL" sz="2000" dirty="0"/>
              <a:t>wtorek – piątek godz. 7:30 – </a:t>
            </a:r>
            <a:r>
              <a:rPr lang="pl-PL" sz="2000" dirty="0" smtClean="0"/>
              <a:t>15:30</a:t>
            </a:r>
          </a:p>
          <a:p>
            <a:pPr marL="0" indent="0" algn="ctr">
              <a:buNone/>
            </a:pPr>
            <a:r>
              <a:rPr lang="de-DE" sz="2000" dirty="0" err="1"/>
              <a:t>adres</a:t>
            </a:r>
            <a:r>
              <a:rPr lang="de-DE" sz="2000" dirty="0"/>
              <a:t> </a:t>
            </a:r>
            <a:r>
              <a:rPr lang="de-DE" sz="2000" dirty="0" err="1"/>
              <a:t>e-mail</a:t>
            </a:r>
            <a:r>
              <a:rPr lang="de-DE" sz="2000" dirty="0"/>
              <a:t>: </a:t>
            </a:r>
            <a:r>
              <a:rPr lang="pl-PL" sz="2000" u="sng" dirty="0" err="1">
                <a:hlinkClick r:id="rId3"/>
              </a:rPr>
              <a:t>m.palyska</a:t>
            </a:r>
            <a:r>
              <a:rPr lang="de-DE" sz="2000" u="sng" dirty="0" smtClean="0">
                <a:hlinkClick r:id="rId3"/>
              </a:rPr>
              <a:t>@up.gov.pl</a:t>
            </a:r>
            <a:r>
              <a:rPr lang="pl-PL" sz="2000" u="sng" dirty="0" smtClean="0"/>
              <a:t>,</a:t>
            </a:r>
            <a:r>
              <a:rPr lang="pl-PL" sz="2000" dirty="0" smtClean="0"/>
              <a:t> </a:t>
            </a:r>
            <a:r>
              <a:rPr lang="pl-PL" sz="2000" u="sng" dirty="0" smtClean="0">
                <a:hlinkClick r:id="rId4"/>
              </a:rPr>
              <a:t>d.kalski@up.gov.pl</a:t>
            </a:r>
            <a:endParaRPr lang="pl-PL" sz="2000" u="sng" dirty="0" smtClean="0"/>
          </a:p>
          <a:p>
            <a:pPr marL="0" indent="0" algn="ctr">
              <a:buNone/>
            </a:pPr>
            <a:r>
              <a:rPr lang="pl-PL" sz="2000" u="sng" dirty="0">
                <a:hlinkClick r:id="rId5"/>
              </a:rPr>
              <a:t>http://</a:t>
            </a:r>
            <a:r>
              <a:rPr lang="pl-PL" sz="2000" u="sng" dirty="0" smtClean="0">
                <a:hlinkClick r:id="rId5"/>
              </a:rPr>
              <a:t>rpo.wupolsztyn.praca.gov.pl</a:t>
            </a:r>
            <a:endParaRPr lang="pl-PL" sz="2000" u="sng" dirty="0" smtClean="0"/>
          </a:p>
          <a:p>
            <a:pPr marL="0" indent="0" algn="ctr">
              <a:buNone/>
            </a:pPr>
            <a:endParaRPr lang="pl-PL" sz="2000" u="sng" dirty="0"/>
          </a:p>
          <a:p>
            <a:pPr marL="0" indent="0" algn="ctr"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42282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28650" y="958850"/>
            <a:ext cx="7886700" cy="933450"/>
          </a:xfrm>
        </p:spPr>
        <p:txBody>
          <a:bodyPr>
            <a:normAutofit/>
          </a:bodyPr>
          <a:lstStyle/>
          <a:p>
            <a:pPr lvl="0" algn="ctr"/>
            <a:r>
              <a:rPr lang="pl-PL" sz="24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</a:rPr>
              <a:t>Warunki złożenia wniosku o dofinansowanie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3708" y="1836738"/>
            <a:ext cx="7588002" cy="4610100"/>
          </a:xfrm>
        </p:spPr>
        <p:txBody>
          <a:bodyPr>
            <a:noAutofit/>
          </a:bodyPr>
          <a:lstStyle/>
          <a:p>
            <a:pPr marL="85725" indent="0">
              <a:spcAft>
                <a:spcPts val="300"/>
              </a:spcAft>
              <a:buNone/>
            </a:pPr>
            <a:r>
              <a:rPr lang="pl-P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 co zwrócić uwagę:</a:t>
            </a:r>
          </a:p>
          <a:p>
            <a:pPr marL="428625" indent="-34290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Zgodność sumy kontrolnej na wydruku i w wersji elektronicznej wniosku.</a:t>
            </a:r>
          </a:p>
          <a:p>
            <a:pPr marL="428625" indent="-34290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Opieczętowanie i podpisanie wniosku przez właściwą osobę/właściwe osoby.</a:t>
            </a:r>
          </a:p>
          <a:p>
            <a:pPr marL="428625" indent="-34290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Koperta z wnioskiem musi być zamknięta/zaklejona i opisana.</a:t>
            </a:r>
          </a:p>
          <a:p>
            <a:pPr marL="428625" indent="-34290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1 koperta = 1 projekt</a:t>
            </a:r>
          </a:p>
          <a:p>
            <a:pPr marL="428625" indent="-34290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WUP nie wymaga składania załączników do wniosku. Załączniki nie będą brane pod uwagę w trakcie oceny.</a:t>
            </a:r>
          </a:p>
          <a:p>
            <a:pPr marL="428625" indent="-34290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Aktualność danych teleadresowych.</a:t>
            </a:r>
          </a:p>
          <a:p>
            <a:pPr marL="0" indent="0">
              <a:spcAft>
                <a:spcPts val="300"/>
              </a:spcAft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0082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49857" y="1224501"/>
            <a:ext cx="839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2.17 Krótki opis projektu</a:t>
            </a:r>
          </a:p>
        </p:txBody>
      </p:sp>
      <p:sp>
        <p:nvSpPr>
          <p:cNvPr id="5" name="Prostokąt 4"/>
          <p:cNvSpPr/>
          <p:nvPr/>
        </p:nvSpPr>
        <p:spPr>
          <a:xfrm>
            <a:off x="485774" y="1866900"/>
            <a:ext cx="826066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Aft>
                <a:spcPts val="1200"/>
              </a:spcAft>
            </a:pPr>
            <a:r>
              <a:rPr lang="pl-PL" sz="2400" b="1" dirty="0" smtClean="0"/>
              <a:t>UWAGA.  Treść tego punktu nie podlega ocenie.</a:t>
            </a:r>
            <a:endParaRPr lang="pl-PL" sz="2400" dirty="0" smtClean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Treść </a:t>
            </a:r>
            <a:r>
              <a:rPr lang="pl-PL" sz="2400" dirty="0"/>
              <a:t>powinna być przystępna i użyteczna dla potencjalnego uczestnika projektu. Unikaj </a:t>
            </a:r>
            <a:r>
              <a:rPr lang="pl-PL" sz="2400" dirty="0" smtClean="0"/>
              <a:t>używania </a:t>
            </a:r>
            <a:r>
              <a:rPr lang="pl-PL" sz="2400" dirty="0"/>
              <a:t>nieczytelnych skrótów.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Przedstaw informacje </a:t>
            </a:r>
            <a:r>
              <a:rPr lang="pl-PL" sz="2400" dirty="0"/>
              <a:t>o grupie docelowej i warunkach uczestnictwa w projekcie </a:t>
            </a:r>
            <a:r>
              <a:rPr lang="pl-PL" sz="2400" dirty="0" smtClean="0"/>
              <a:t>takich jak wiek</a:t>
            </a:r>
            <a:r>
              <a:rPr lang="pl-PL" sz="2400" dirty="0"/>
              <a:t>, status na rynku pracy, </a:t>
            </a:r>
            <a:r>
              <a:rPr lang="pl-PL" sz="2400" dirty="0" smtClean="0"/>
              <a:t>przynależność do grup defaworyzowanych.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Opisz, jakie zadania będą realizowane, na jakie </a:t>
            </a:r>
            <a:r>
              <a:rPr lang="pl-PL" sz="2400" dirty="0"/>
              <a:t>wsparcie </a:t>
            </a:r>
            <a:r>
              <a:rPr lang="pl-PL" sz="2400" dirty="0" smtClean="0"/>
              <a:t>mogą liczyć uczestnicy.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b="1" dirty="0" smtClean="0"/>
              <a:t>Nie </a:t>
            </a:r>
            <a:r>
              <a:rPr lang="pl-PL" sz="2400" b="1" dirty="0"/>
              <a:t>przepisuj </a:t>
            </a:r>
            <a:r>
              <a:rPr lang="pl-PL" sz="2400" b="1" dirty="0" smtClean="0"/>
              <a:t>wskaźników</a:t>
            </a:r>
            <a:r>
              <a:rPr lang="pl-PL" sz="2400" b="1" dirty="0"/>
              <a:t>, jakie projekt ma realizować, gdyż nie jest to informacja ważna dla osoby szukającej </a:t>
            </a:r>
            <a:r>
              <a:rPr lang="pl-PL" sz="2400" b="1" dirty="0" smtClean="0"/>
              <a:t>wsparcia!</a:t>
            </a:r>
          </a:p>
        </p:txBody>
      </p:sp>
    </p:spTree>
    <p:extLst>
      <p:ext uri="{BB962C8B-B14F-4D97-AF65-F5344CB8AC3E}">
        <p14:creationId xmlns:p14="http://schemas.microsoft.com/office/powerpoint/2010/main" val="172431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02151" y="1189571"/>
            <a:ext cx="84601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3.1 </a:t>
            </a:r>
            <a:r>
              <a:rPr lang="pl-PL" sz="2000" b="1" dirty="0"/>
              <a:t>Opis grupy </a:t>
            </a:r>
            <a:r>
              <a:rPr lang="pl-PL" sz="2000" b="1" dirty="0" smtClean="0"/>
              <a:t>docelowej </a:t>
            </a:r>
          </a:p>
          <a:p>
            <a:pPr algn="ctr"/>
            <a:r>
              <a:rPr lang="pl-PL" sz="2000" b="1" dirty="0" smtClean="0"/>
              <a:t>(z uwzględnieniem uzasadnienia realizacji projektu) </a:t>
            </a:r>
            <a:endParaRPr lang="pl-PL" sz="2000" b="1" dirty="0"/>
          </a:p>
        </p:txBody>
      </p:sp>
      <p:sp>
        <p:nvSpPr>
          <p:cNvPr id="5" name="Prostokąt 4"/>
          <p:cNvSpPr/>
          <p:nvPr/>
        </p:nvSpPr>
        <p:spPr>
          <a:xfrm>
            <a:off x="285750" y="2486025"/>
            <a:ext cx="847658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Dane statystyczne powinny mieć odzwierciedlenie </a:t>
            </a:r>
            <a:r>
              <a:rPr lang="pl-PL" sz="2400" dirty="0"/>
              <a:t>w założeniach projektu.</a:t>
            </a:r>
            <a:endParaRPr lang="pl-PL" sz="2400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Konieczna jest analiza </a:t>
            </a:r>
            <a:r>
              <a:rPr lang="pl-PL" sz="2400" dirty="0"/>
              <a:t>osób biernych – </a:t>
            </a:r>
            <a:r>
              <a:rPr lang="pl-PL" sz="2400" dirty="0" smtClean="0"/>
              <a:t>dane nie mogą odnosić się </a:t>
            </a:r>
            <a:r>
              <a:rPr lang="pl-PL" sz="2400" dirty="0"/>
              <a:t>tylko do </a:t>
            </a:r>
            <a:r>
              <a:rPr lang="pl-PL" sz="2400" dirty="0" smtClean="0"/>
              <a:t>bezrobotnych</a:t>
            </a:r>
          </a:p>
          <a:p>
            <a:pPr>
              <a:spcAft>
                <a:spcPts val="1200"/>
              </a:spcAft>
            </a:pPr>
            <a:r>
              <a:rPr lang="pl-PL" sz="2000" dirty="0">
                <a:hlinkClick r:id="rId2"/>
              </a:rPr>
              <a:t>http://</a:t>
            </a:r>
            <a:r>
              <a:rPr lang="pl-PL" sz="2000" dirty="0" smtClean="0">
                <a:hlinkClick r:id="rId2"/>
              </a:rPr>
              <a:t>olsztyn.stat.gov.pl/</a:t>
            </a:r>
            <a:r>
              <a:rPr lang="pl-PL" sz="2000" dirty="0" smtClean="0"/>
              <a:t> &gt; </a:t>
            </a:r>
            <a:r>
              <a:rPr lang="pl-PL" sz="2000" dirty="0">
                <a:hlinkClick r:id="rId3" tooltip="Opracowania bieżące"/>
              </a:rPr>
              <a:t>Opracowania </a:t>
            </a:r>
            <a:r>
              <a:rPr lang="pl-PL" sz="2000" dirty="0" smtClean="0">
                <a:hlinkClick r:id="rId3" tooltip="Opracowania bieżące"/>
              </a:rPr>
              <a:t>bieżące</a:t>
            </a:r>
            <a:r>
              <a:rPr lang="pl-PL" sz="2000" dirty="0" smtClean="0"/>
              <a:t> &gt; </a:t>
            </a:r>
            <a:r>
              <a:rPr lang="pl-PL" sz="2000" dirty="0" smtClean="0">
                <a:hlinkClick r:id="rId4" tooltip="Opracowania sygnalne"/>
              </a:rPr>
              <a:t>Opracowania sygnalne</a:t>
            </a:r>
            <a:r>
              <a:rPr lang="pl-PL" sz="2000" dirty="0" smtClean="0"/>
              <a:t> &gt; </a:t>
            </a:r>
            <a:r>
              <a:rPr lang="pl-PL" sz="2000" dirty="0" smtClean="0">
                <a:hlinkClick r:id="rId5" tooltip="Praca, wynagrodzenie"/>
              </a:rPr>
              <a:t>Praca</a:t>
            </a:r>
            <a:r>
              <a:rPr lang="pl-PL" sz="2000" dirty="0">
                <a:hlinkClick r:id="rId5" tooltip="Praca, wynagrodzenie"/>
              </a:rPr>
              <a:t>, </a:t>
            </a:r>
            <a:r>
              <a:rPr lang="pl-PL" sz="2000" dirty="0" smtClean="0">
                <a:hlinkClick r:id="rId5" tooltip="Praca, wynagrodzenie"/>
              </a:rPr>
              <a:t>wynagrodzenie</a:t>
            </a:r>
            <a:endParaRPr lang="pl-PL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b="1" dirty="0" smtClean="0"/>
              <a:t>Należy wskazać bariery uczestnictwa w projekcie, a nie bariery </a:t>
            </a:r>
            <a:r>
              <a:rPr lang="pl-PL" sz="2400" b="1" dirty="0" smtClean="0"/>
              <a:t>w powrocie/wejściu </a:t>
            </a:r>
            <a:r>
              <a:rPr lang="pl-PL" sz="2400" b="1" dirty="0" smtClean="0"/>
              <a:t>na rynek pracy!</a:t>
            </a:r>
          </a:p>
        </p:txBody>
      </p:sp>
    </p:spTree>
    <p:extLst>
      <p:ext uri="{BB962C8B-B14F-4D97-AF65-F5344CB8AC3E}">
        <p14:creationId xmlns:p14="http://schemas.microsoft.com/office/powerpoint/2010/main" val="153910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04799" y="981075"/>
            <a:ext cx="84575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3.1 </a:t>
            </a:r>
            <a:r>
              <a:rPr lang="pl-PL" sz="2000" b="1" dirty="0"/>
              <a:t>Opis grupy docelowej </a:t>
            </a:r>
            <a:endParaRPr lang="pl-PL" sz="2000" b="1" dirty="0" smtClean="0"/>
          </a:p>
          <a:p>
            <a:pPr algn="ctr"/>
            <a:r>
              <a:rPr lang="pl-PL" sz="2000" b="1" dirty="0" smtClean="0"/>
              <a:t>(</a:t>
            </a:r>
            <a:r>
              <a:rPr lang="pl-PL" sz="2000" b="1" dirty="0"/>
              <a:t>z uwzględnieniem uzasadnienia realizacji projektu</a:t>
            </a:r>
            <a:r>
              <a:rPr lang="pl-PL" sz="2000" b="1" dirty="0" smtClean="0"/>
              <a:t>) - </a:t>
            </a:r>
            <a:r>
              <a:rPr lang="pl-PL" sz="2000" b="1" dirty="0" err="1" smtClean="0"/>
              <a:t>cd</a:t>
            </a:r>
            <a:r>
              <a:rPr lang="pl-PL" sz="2000" b="1" dirty="0" smtClean="0"/>
              <a:t> </a:t>
            </a:r>
            <a:endParaRPr lang="pl-PL" sz="2000" b="1" dirty="0"/>
          </a:p>
        </p:txBody>
      </p:sp>
      <p:sp>
        <p:nvSpPr>
          <p:cNvPr id="5" name="Prostokąt 4"/>
          <p:cNvSpPr/>
          <p:nvPr/>
        </p:nvSpPr>
        <p:spPr>
          <a:xfrm>
            <a:off x="346545" y="1808867"/>
            <a:ext cx="83713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000" b="1" dirty="0"/>
              <a:t>Rekrutację</a:t>
            </a:r>
            <a:r>
              <a:rPr lang="pl-PL" sz="2000" dirty="0"/>
              <a:t> opisz dokładnie, uwzględniając uwarunkowania wynikające z cech grupy docelowej. Powinieneś przewidzieć sytuację, w której zainteresowanie projektem będzie większe/mniejsze niż liczba dostępnych miejsc.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wskaż</a:t>
            </a:r>
            <a:r>
              <a:rPr lang="pl-PL" sz="2000" dirty="0"/>
              <a:t>, w jaki sposób zapewnisz strukturę grupy docelowej (kryteria rekrutacji</a:t>
            </a:r>
            <a:r>
              <a:rPr lang="pl-PL" sz="2000" dirty="0" smtClean="0"/>
              <a:t>)</a:t>
            </a:r>
            <a:endParaRPr lang="pl-PL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wskaż </a:t>
            </a:r>
            <a:r>
              <a:rPr lang="pl-PL" sz="2000" dirty="0"/>
              <a:t>kanały dotarcia, głównie do osób w najtrudniejszej </a:t>
            </a:r>
            <a:r>
              <a:rPr lang="pl-PL" sz="2000" dirty="0" smtClean="0"/>
              <a:t>sytuacji ze szczególnym uwzględnieniem dostępności dla osób z </a:t>
            </a:r>
            <a:r>
              <a:rPr lang="pl-PL" sz="2000" dirty="0" err="1" smtClean="0"/>
              <a:t>niepełnosprawn</a:t>
            </a:r>
            <a:r>
              <a:rPr lang="pl-PL" sz="2000" dirty="0" smtClean="0"/>
              <a:t>. </a:t>
            </a:r>
            <a:endParaRPr lang="pl-PL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wskaż </a:t>
            </a:r>
            <a:r>
              <a:rPr lang="pl-PL" sz="2000" dirty="0"/>
              <a:t>etapy rekrutacji i zaplanuj rekrutację w </a:t>
            </a:r>
            <a:r>
              <a:rPr lang="pl-PL" sz="2000" dirty="0" smtClean="0"/>
              <a:t>czasie</a:t>
            </a:r>
            <a:endParaRPr lang="pl-PL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wskaż </a:t>
            </a:r>
            <a:r>
              <a:rPr lang="pl-PL" sz="2000" dirty="0"/>
              <a:t>osobę odpowiedzialną za proces </a:t>
            </a:r>
            <a:r>
              <a:rPr lang="pl-PL" sz="2000" dirty="0" smtClean="0"/>
              <a:t>rekrutacji</a:t>
            </a:r>
            <a:endParaRPr lang="pl-PL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wskaż </a:t>
            </a:r>
            <a:r>
              <a:rPr lang="pl-PL" sz="2000" dirty="0"/>
              <a:t>miejsca rekrutacji, aby zapewnić jak najszerszy dostęp do projektu wszystkim zainteresowanym mieszkańcom powiatów na obszarze realizacji </a:t>
            </a:r>
            <a:r>
              <a:rPr lang="pl-PL" sz="2000" dirty="0" smtClean="0"/>
              <a:t>projektu</a:t>
            </a:r>
            <a:endParaRPr lang="pl-PL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zdiagnozuj </a:t>
            </a:r>
            <a:r>
              <a:rPr lang="pl-PL" sz="2000" dirty="0"/>
              <a:t>wynikające z niepełnosprawności potrzeby </a:t>
            </a:r>
            <a:r>
              <a:rPr lang="pl-PL" sz="2000" dirty="0" smtClean="0"/>
              <a:t>uczestników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0855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57808" y="1189571"/>
            <a:ext cx="84681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4.4 Kwoty ryczałtowe</a:t>
            </a:r>
            <a:endParaRPr lang="pl-PL" sz="2000" b="1" dirty="0"/>
          </a:p>
        </p:txBody>
      </p:sp>
      <p:sp>
        <p:nvSpPr>
          <p:cNvPr id="4" name="Prostokąt 3"/>
          <p:cNvSpPr/>
          <p:nvPr/>
        </p:nvSpPr>
        <p:spPr>
          <a:xfrm>
            <a:off x="206734" y="1760077"/>
            <a:ext cx="880209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Obowiązkowe, gdy wartość wkładu publicznego nie przekracza równowartości </a:t>
            </a:r>
            <a:br>
              <a:rPr lang="pl-PL" sz="2000" dirty="0" smtClean="0"/>
            </a:br>
            <a:r>
              <a:rPr lang="pl-PL" sz="2000" dirty="0" smtClean="0"/>
              <a:t>100 tys. € (441 410 zł)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Jedno zadanie = Jedna kwota ryczałtowa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Wskaźniki do rozliczenia kwot ryczałtowych to inne wskaźniki niż określone w 3.1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Wskaźnik produktu i rezultatu, np.:</a:t>
            </a:r>
          </a:p>
          <a:p>
            <a:pPr marL="357188">
              <a:spcAft>
                <a:spcPts val="1200"/>
              </a:spcAft>
            </a:pPr>
            <a:r>
              <a:rPr lang="pl-PL" sz="2000" i="1" dirty="0" smtClean="0"/>
              <a:t>Zadanie dot. szkoleń zawodowych</a:t>
            </a:r>
          </a:p>
          <a:p>
            <a:pPr marL="803275" indent="-357188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2000" i="1" dirty="0" smtClean="0"/>
              <a:t>Wskaźnik produktu – Liczba osób objętych szkoleniami zawodowymi</a:t>
            </a:r>
          </a:p>
          <a:p>
            <a:pPr marL="803275" indent="-357188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2000" i="1" dirty="0" smtClean="0"/>
              <a:t>Wskaźnik rezultatu – Liczba osób, które zakończyły udział w szkoleniach zawodowych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Dokumenty potwierdzające realizację wskaźników to </a:t>
            </a:r>
            <a:r>
              <a:rPr lang="pl-PL" sz="2000" dirty="0"/>
              <a:t>dokumenty, które na etapie rozliczania bądź kontroli projektu </a:t>
            </a:r>
            <a:r>
              <a:rPr lang="pl-PL" sz="2000" dirty="0" smtClean="0"/>
              <a:t>będę przedstawiane </a:t>
            </a:r>
            <a:r>
              <a:rPr lang="pl-PL" sz="2000" dirty="0"/>
              <a:t>w celu potwierdzenia realizacji wskaźnika dla kwoty ryczałtowej.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61257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29370" y="1201412"/>
            <a:ext cx="8285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4.5 Potencjał wnioskodawcy i partnerów</a:t>
            </a:r>
            <a:endParaRPr lang="pl-PL" sz="2000" b="1" dirty="0"/>
          </a:p>
        </p:txBody>
      </p:sp>
      <p:sp>
        <p:nvSpPr>
          <p:cNvPr id="4" name="Prostokąt 3"/>
          <p:cNvSpPr/>
          <p:nvPr/>
        </p:nvSpPr>
        <p:spPr>
          <a:xfrm>
            <a:off x="357809" y="2084007"/>
            <a:ext cx="844428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400" dirty="0" smtClean="0"/>
              <a:t>Ocena </a:t>
            </a:r>
            <a:r>
              <a:rPr lang="pl-PL" sz="2400" dirty="0"/>
              <a:t>potencjału finansowego wnioskodawcy </a:t>
            </a:r>
            <a:r>
              <a:rPr lang="pl-PL" sz="2400" dirty="0" smtClean="0"/>
              <a:t>i partnerów dokonywana </a:t>
            </a:r>
            <a:r>
              <a:rPr lang="pl-PL" sz="2400" dirty="0"/>
              <a:t>jest całościowo na podstawie informacji </a:t>
            </a:r>
            <a:r>
              <a:rPr lang="pl-PL" sz="2400" dirty="0" smtClean="0"/>
              <a:t>dotyczących: </a:t>
            </a:r>
          </a:p>
          <a:p>
            <a:pPr marL="541338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możliwości </a:t>
            </a:r>
            <a:r>
              <a:rPr lang="pl-PL" sz="2400" dirty="0"/>
              <a:t>zapewnienia </a:t>
            </a:r>
            <a:r>
              <a:rPr lang="pl-PL" sz="2400" dirty="0" smtClean="0"/>
              <a:t>płynnej </a:t>
            </a:r>
            <a:r>
              <a:rPr lang="pl-PL" sz="2400" dirty="0"/>
              <a:t>obsługi finansowej </a:t>
            </a:r>
            <a:r>
              <a:rPr lang="pl-PL" sz="2400" dirty="0" smtClean="0"/>
              <a:t>projektu</a:t>
            </a:r>
          </a:p>
          <a:p>
            <a:pPr marL="541338" indent="-2857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rocznego obrotu</a:t>
            </a:r>
            <a:endParaRPr lang="pl-PL" sz="2400" dirty="0"/>
          </a:p>
          <a:p>
            <a:pPr marL="1588">
              <a:spcAft>
                <a:spcPts val="1800"/>
              </a:spcAft>
            </a:pPr>
            <a:r>
              <a:rPr lang="pl-PL" sz="2400" dirty="0" smtClean="0"/>
              <a:t>Ważniejszą kwestią jest możliwość zapewnienia płynności finansowej. </a:t>
            </a:r>
            <a:endParaRPr lang="pl-PL" sz="2400" dirty="0"/>
          </a:p>
          <a:p>
            <a:pPr marL="1588">
              <a:spcAft>
                <a:spcPts val="1200"/>
              </a:spcAft>
            </a:pPr>
            <a:r>
              <a:rPr lang="pl-PL" sz="2400" dirty="0" smtClean="0"/>
              <a:t>We wniosku należy wskazać w jakiej wysokości środki i z jakich źródeł zostaną zabezpieczone w celu zapewnienia płynności finansowej projektu.</a:t>
            </a:r>
          </a:p>
        </p:txBody>
      </p:sp>
    </p:spTree>
    <p:extLst>
      <p:ext uri="{BB962C8B-B14F-4D97-AF65-F5344CB8AC3E}">
        <p14:creationId xmlns:p14="http://schemas.microsoft.com/office/powerpoint/2010/main" val="141469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29369" y="1857674"/>
            <a:ext cx="836477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Opis kompetencji i doświadczenia kadry projektu powinny </a:t>
            </a:r>
            <a:r>
              <a:rPr lang="pl-PL" sz="2400" dirty="0"/>
              <a:t>zawierać </a:t>
            </a:r>
            <a:r>
              <a:rPr lang="pl-PL" sz="2400" dirty="0" smtClean="0"/>
              <a:t>konkretne informacje,  </a:t>
            </a:r>
            <a:r>
              <a:rPr lang="pl-PL" sz="2400" dirty="0"/>
              <a:t>a nie </a:t>
            </a:r>
            <a:r>
              <a:rPr lang="pl-PL" sz="2400" dirty="0" smtClean="0"/>
              <a:t>ogólniki typu </a:t>
            </a:r>
            <a:r>
              <a:rPr lang="pl-PL" sz="2400" i="1" dirty="0" smtClean="0"/>
              <a:t>„wieloletnie doświadczenie”</a:t>
            </a:r>
            <a:endParaRPr lang="pl-PL" sz="2400" b="1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Kadra </a:t>
            </a:r>
            <a:r>
              <a:rPr lang="pl-PL" sz="2400" dirty="0"/>
              <a:t>powinna spełniać minimalne wymagania zawarte w </a:t>
            </a:r>
            <a:r>
              <a:rPr lang="pl-PL" sz="2400" i="1" dirty="0"/>
              <a:t>„Zestawieniu standardu i cen rynkowych …” </a:t>
            </a:r>
            <a:r>
              <a:rPr lang="pl-PL" sz="2400" dirty="0"/>
              <a:t>stanowiącym załącznik do Regulaminu konkursu. Braki w tym zakresie spowodują obniżenie oceny.</a:t>
            </a:r>
            <a:r>
              <a:rPr lang="pl-PL" sz="2400" dirty="0" smtClean="0"/>
              <a:t> </a:t>
            </a:r>
            <a:endParaRPr lang="pl-PL" sz="24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Analogiczne informacje powinny znaleźć się w punkcie 4.7 Sposób zarządzania projektem.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400" dirty="0" smtClean="0"/>
              <a:t>W ramach kadry merytorycznej nie należy wykazywać członków kadry zarządzającej</a:t>
            </a:r>
          </a:p>
        </p:txBody>
      </p:sp>
      <p:sp>
        <p:nvSpPr>
          <p:cNvPr id="5" name="Prostokąt 4"/>
          <p:cNvSpPr/>
          <p:nvPr/>
        </p:nvSpPr>
        <p:spPr>
          <a:xfrm>
            <a:off x="429370" y="1201412"/>
            <a:ext cx="8285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4.5 Potencjał wnioskodawcy i partnerów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21210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7619-8810-4CE4-85C3-5AD50D2A5BB7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45881" y="1033726"/>
            <a:ext cx="8412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4.6 Doświadczenie wnioskodawcy i partnerów</a:t>
            </a:r>
            <a:endParaRPr lang="pl-PL" sz="2000" b="1" dirty="0"/>
          </a:p>
        </p:txBody>
      </p:sp>
      <p:sp>
        <p:nvSpPr>
          <p:cNvPr id="4" name="Prostokąt 3"/>
          <p:cNvSpPr/>
          <p:nvPr/>
        </p:nvSpPr>
        <p:spPr>
          <a:xfrm>
            <a:off x="345882" y="1690201"/>
            <a:ext cx="841247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/>
              <a:t>Nie opisuj wszystkich projektów, które masz w swoim „portfolio”. </a:t>
            </a:r>
            <a:endParaRPr lang="pl-PL" sz="2200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/>
              <a:t>Opisz </a:t>
            </a:r>
            <a:r>
              <a:rPr lang="pl-PL" sz="2200" dirty="0"/>
              <a:t>tylko te, które potwierdzą </a:t>
            </a:r>
            <a:r>
              <a:rPr lang="pl-PL" sz="2200" dirty="0" smtClean="0"/>
              <a:t>doświadczenie </a:t>
            </a:r>
            <a:r>
              <a:rPr lang="pl-PL" sz="2200" dirty="0"/>
              <a:t>w realizacji działań </a:t>
            </a:r>
            <a:r>
              <a:rPr lang="pl-PL" sz="2200" dirty="0" smtClean="0"/>
              <a:t>podobnych do zaplanowanych </a:t>
            </a:r>
            <a:r>
              <a:rPr lang="pl-PL" sz="2200" dirty="0"/>
              <a:t>we wniosku, wsparcia na rzecz grup docelowych i w szczególności te realizowane na terenie, którego dotyczy niniejszy konkurs</a:t>
            </a:r>
            <a:r>
              <a:rPr lang="pl-PL" sz="2200" dirty="0" smtClean="0"/>
              <a:t>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/>
              <a:t>Umieść </a:t>
            </a:r>
            <a:r>
              <a:rPr lang="pl-PL" sz="2200" dirty="0"/>
              <a:t>we wniosku informację, czy w wykazanych projektach osiągnąłeś zakładane </a:t>
            </a:r>
            <a:r>
              <a:rPr lang="pl-PL" sz="2200" dirty="0" smtClean="0"/>
              <a:t>rezultaty.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/>
              <a:t>Opisz </a:t>
            </a:r>
            <a:r>
              <a:rPr lang="pl-PL" sz="2200" dirty="0"/>
              <a:t>precyzyjnie swoją rolę w projektach, w których uczestniczyłeś jako </a:t>
            </a:r>
            <a:r>
              <a:rPr lang="pl-PL" sz="2200" dirty="0" smtClean="0"/>
              <a:t>wnioskodawca/partner.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 smtClean="0"/>
              <a:t>Pamiętaj </a:t>
            </a:r>
            <a:r>
              <a:rPr lang="pl-PL" sz="2200" dirty="0"/>
              <a:t>o wskazaniu potencjału społecznego zgodnie z Instrukcją – braki w tym zakresie nierzadko przyczyniają się do obniżenia punktacji.</a:t>
            </a:r>
          </a:p>
        </p:txBody>
      </p:sp>
    </p:spTree>
    <p:extLst>
      <p:ext uri="{BB962C8B-B14F-4D97-AF65-F5344CB8AC3E}">
        <p14:creationId xmlns:p14="http://schemas.microsoft.com/office/powerpoint/2010/main" val="1156398727"/>
      </p:ext>
    </p:extLst>
  </p:cSld>
  <p:clrMapOvr>
    <a:masterClrMapping/>
  </p:clrMapOvr>
</p:sld>
</file>

<file path=ppt/theme/theme1.xml><?xml version="1.0" encoding="utf-8"?>
<a:theme xmlns:a="http://schemas.openxmlformats.org/drawingml/2006/main" name="2014-2020 Ogólny_slajdy tytułow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2.xml><?xml version="1.0" encoding="utf-8"?>
<a:theme xmlns:a="http://schemas.openxmlformats.org/drawingml/2006/main" name="2014-2020 Ogólny_slajdy zawartośc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3.xml><?xml version="1.0" encoding="utf-8"?>
<a:theme xmlns:a="http://schemas.openxmlformats.org/drawingml/2006/main" name="POWER_slajdy tytułow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4.xml><?xml version="1.0" encoding="utf-8"?>
<a:theme xmlns:a="http://schemas.openxmlformats.org/drawingml/2006/main" name="POWER_slajdy treśc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5.xml><?xml version="1.0" encoding="utf-8"?>
<a:theme xmlns:a="http://schemas.openxmlformats.org/drawingml/2006/main" name="RPO_slajdy tytułow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6.xml><?xml version="1.0" encoding="utf-8"?>
<a:theme xmlns:a="http://schemas.openxmlformats.org/drawingml/2006/main" name="RPO_slajdy treśc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1543</TotalTime>
  <Words>926</Words>
  <Application>Microsoft Office PowerPoint</Application>
  <PresentationFormat>Pokaz na ekranie (4:3)</PresentationFormat>
  <Paragraphs>108</Paragraphs>
  <Slides>14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6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2014-2020 Ogólny_slajdy tytułowe</vt:lpstr>
      <vt:lpstr>2014-2020 Ogólny_slajdy zawartości</vt:lpstr>
      <vt:lpstr>POWER_slajdy tytułowe</vt:lpstr>
      <vt:lpstr>POWER_slajdy treści</vt:lpstr>
      <vt:lpstr>RPO_slajdy tytułowe</vt:lpstr>
      <vt:lpstr>RPO_slajdy treści</vt:lpstr>
      <vt:lpstr>Prezentacja programu PowerPoint</vt:lpstr>
      <vt:lpstr>Warunki złożenia wniosku o dofinansowanie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masterGrafik</dc:creator>
  <cp:lastModifiedBy>Daniel Kalski</cp:lastModifiedBy>
  <cp:revision>198</cp:revision>
  <cp:lastPrinted>2017-02-15T07:32:54Z</cp:lastPrinted>
  <dcterms:created xsi:type="dcterms:W3CDTF">2015-04-21T16:11:51Z</dcterms:created>
  <dcterms:modified xsi:type="dcterms:W3CDTF">2017-02-15T07:40:03Z</dcterms:modified>
</cp:coreProperties>
</file>