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  <p:sldMasterId id="2147483830" r:id="rId2"/>
    <p:sldMasterId id="2147483806" r:id="rId3"/>
    <p:sldMasterId id="2147483770" r:id="rId4"/>
    <p:sldMasterId id="2147483794" r:id="rId5"/>
    <p:sldMasterId id="2147483818" r:id="rId6"/>
  </p:sldMasterIdLst>
  <p:notesMasterIdLst>
    <p:notesMasterId r:id="rId45"/>
  </p:notesMasterIdLst>
  <p:handoutMasterIdLst>
    <p:handoutMasterId r:id="rId46"/>
  </p:handoutMasterIdLst>
  <p:sldIdLst>
    <p:sldId id="259" r:id="rId7"/>
    <p:sldId id="327" r:id="rId8"/>
    <p:sldId id="278" r:id="rId9"/>
    <p:sldId id="330" r:id="rId10"/>
    <p:sldId id="331" r:id="rId11"/>
    <p:sldId id="261" r:id="rId12"/>
    <p:sldId id="263" r:id="rId13"/>
    <p:sldId id="328" r:id="rId14"/>
    <p:sldId id="262" r:id="rId15"/>
    <p:sldId id="332" r:id="rId16"/>
    <p:sldId id="337" r:id="rId17"/>
    <p:sldId id="338" r:id="rId18"/>
    <p:sldId id="351" r:id="rId19"/>
    <p:sldId id="341" r:id="rId20"/>
    <p:sldId id="343" r:id="rId21"/>
    <p:sldId id="345" r:id="rId22"/>
    <p:sldId id="346" r:id="rId23"/>
    <p:sldId id="333" r:id="rId24"/>
    <p:sldId id="335" r:id="rId25"/>
    <p:sldId id="336" r:id="rId26"/>
    <p:sldId id="334" r:id="rId27"/>
    <p:sldId id="358" r:id="rId28"/>
    <p:sldId id="359" r:id="rId29"/>
    <p:sldId id="360" r:id="rId30"/>
    <p:sldId id="361" r:id="rId31"/>
    <p:sldId id="362" r:id="rId32"/>
    <p:sldId id="363" r:id="rId33"/>
    <p:sldId id="292" r:id="rId34"/>
    <p:sldId id="354" r:id="rId35"/>
    <p:sldId id="293" r:id="rId36"/>
    <p:sldId id="355" r:id="rId37"/>
    <p:sldId id="347" r:id="rId38"/>
    <p:sldId id="348" r:id="rId39"/>
    <p:sldId id="276" r:id="rId40"/>
    <p:sldId id="291" r:id="rId41"/>
    <p:sldId id="322" r:id="rId42"/>
    <p:sldId id="323" r:id="rId43"/>
    <p:sldId id="290" r:id="rId44"/>
  </p:sldIdLst>
  <p:sldSz cx="9144000" cy="6858000" type="screen4x3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7190" autoAdjust="0"/>
  </p:normalViewPr>
  <p:slideViewPr>
    <p:cSldViewPr snapToGrid="0">
      <p:cViewPr>
        <p:scale>
          <a:sx n="120" d="100"/>
          <a:sy n="120" d="100"/>
        </p:scale>
        <p:origin x="-129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5952C-B2D5-4E92-B64F-B21E708A4310}" type="doc">
      <dgm:prSet loTypeId="urn:microsoft.com/office/officeart/2005/8/layout/vList6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19B4641-CEAA-41E9-BD12-122465AF9953}">
      <dgm:prSet phldrT="[Tekst]" custT="1"/>
      <dgm:spPr/>
      <dgm:t>
        <a:bodyPr/>
        <a:lstStyle/>
        <a:p>
          <a:r>
            <a:rPr lang="pl-PL" sz="2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Weryfikacja wymogów formalnych</a:t>
          </a:r>
          <a:endParaRPr lang="pl-PL" sz="25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37B3F78-9D05-4A78-A628-4515051A594C}" type="parTrans" cxnId="{E9CB99FA-DEC6-4C23-83E8-93DE13C953C5}">
      <dgm:prSet/>
      <dgm:spPr/>
      <dgm:t>
        <a:bodyPr/>
        <a:lstStyle/>
        <a:p>
          <a:endParaRPr lang="pl-PL"/>
        </a:p>
      </dgm:t>
    </dgm:pt>
    <dgm:pt modelId="{95AB6633-59D7-440E-993F-0C1FC7F5F725}" type="sibTrans" cxnId="{E9CB99FA-DEC6-4C23-83E8-93DE13C953C5}">
      <dgm:prSet/>
      <dgm:spPr/>
      <dgm:t>
        <a:bodyPr/>
        <a:lstStyle/>
        <a:p>
          <a:endParaRPr lang="pl-PL"/>
        </a:p>
      </dgm:t>
    </dgm:pt>
    <dgm:pt modelId="{492047AB-FD58-4E40-A83C-7D1BC8E38626}">
      <dgm:prSet phldrT="[Tekst]" custT="1"/>
      <dgm:spPr/>
      <dgm:t>
        <a:bodyPr anchor="ctr"/>
        <a:lstStyle/>
        <a:p>
          <a:r>
            <a:rPr lang="pl-PL" sz="2500" b="1" dirty="0" smtClean="0"/>
            <a:t>do 23 marca 2017r.</a:t>
          </a:r>
          <a:endParaRPr lang="pl-PL" sz="2500" b="1" dirty="0"/>
        </a:p>
      </dgm:t>
    </dgm:pt>
    <dgm:pt modelId="{BD5C96AC-9BE2-494E-A407-3BA560E755AB}" type="parTrans" cxnId="{B0D5424D-34AD-4D0D-967D-976DA3BCB175}">
      <dgm:prSet/>
      <dgm:spPr/>
      <dgm:t>
        <a:bodyPr/>
        <a:lstStyle/>
        <a:p>
          <a:endParaRPr lang="pl-PL"/>
        </a:p>
      </dgm:t>
    </dgm:pt>
    <dgm:pt modelId="{660EECB3-9BD8-4907-BD39-718E02FEDD4E}" type="sibTrans" cxnId="{B0D5424D-34AD-4D0D-967D-976DA3BCB175}">
      <dgm:prSet/>
      <dgm:spPr/>
      <dgm:t>
        <a:bodyPr/>
        <a:lstStyle/>
        <a:p>
          <a:endParaRPr lang="pl-PL"/>
        </a:p>
      </dgm:t>
    </dgm:pt>
    <dgm:pt modelId="{37E16AFF-7752-43F3-A5C7-3678E66F99C6}">
      <dgm:prSet phldrT="[Tekst]" custT="1"/>
      <dgm:spPr/>
      <dgm:t>
        <a:bodyPr/>
        <a:lstStyle/>
        <a:p>
          <a:r>
            <a:rPr lang="pl-PL" sz="2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Ocena formalna</a:t>
          </a:r>
          <a:endParaRPr lang="pl-PL" sz="25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35856B3-F6B7-4D85-B321-890B84C26635}" type="parTrans" cxnId="{BB1AF3DD-524C-47B9-87B9-4919D00C33F1}">
      <dgm:prSet/>
      <dgm:spPr/>
      <dgm:t>
        <a:bodyPr/>
        <a:lstStyle/>
        <a:p>
          <a:endParaRPr lang="pl-PL"/>
        </a:p>
      </dgm:t>
    </dgm:pt>
    <dgm:pt modelId="{33563276-E3A4-4493-8DFD-65AE70DB063E}" type="sibTrans" cxnId="{BB1AF3DD-524C-47B9-87B9-4919D00C33F1}">
      <dgm:prSet/>
      <dgm:spPr/>
      <dgm:t>
        <a:bodyPr/>
        <a:lstStyle/>
        <a:p>
          <a:endParaRPr lang="pl-PL"/>
        </a:p>
      </dgm:t>
    </dgm:pt>
    <dgm:pt modelId="{BB4BBB75-42EF-4695-A821-02366C3F9E7E}">
      <dgm:prSet phldrT="[Tekst]" custT="1"/>
      <dgm:spPr/>
      <dgm:t>
        <a:bodyPr anchor="ctr"/>
        <a:lstStyle/>
        <a:p>
          <a:r>
            <a:rPr lang="pl-PL" sz="2500" b="1" dirty="0" smtClean="0"/>
            <a:t>do 7 kwietnia 2017r.</a:t>
          </a:r>
          <a:endParaRPr lang="pl-PL" sz="2500" b="1" dirty="0"/>
        </a:p>
      </dgm:t>
    </dgm:pt>
    <dgm:pt modelId="{8DE4BAF6-C210-4066-A0E2-A27FE3A93B66}" type="parTrans" cxnId="{5B260DD9-714B-48BB-81BA-1567D7185F3F}">
      <dgm:prSet/>
      <dgm:spPr/>
      <dgm:t>
        <a:bodyPr/>
        <a:lstStyle/>
        <a:p>
          <a:endParaRPr lang="pl-PL"/>
        </a:p>
      </dgm:t>
    </dgm:pt>
    <dgm:pt modelId="{A1B01C34-EE61-463F-B487-4C642975137F}" type="sibTrans" cxnId="{5B260DD9-714B-48BB-81BA-1567D7185F3F}">
      <dgm:prSet/>
      <dgm:spPr/>
      <dgm:t>
        <a:bodyPr/>
        <a:lstStyle/>
        <a:p>
          <a:endParaRPr lang="pl-PL"/>
        </a:p>
      </dgm:t>
    </dgm:pt>
    <dgm:pt modelId="{395510EF-BAFB-43BA-BCD9-BA0F5F73FBAF}">
      <dgm:prSet phldrT="[Tekst]" custT="1"/>
      <dgm:spPr/>
      <dgm:t>
        <a:bodyPr anchor="ctr"/>
        <a:lstStyle/>
        <a:p>
          <a:r>
            <a:rPr lang="pl-PL" sz="2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Ocena merytoryczna</a:t>
          </a:r>
        </a:p>
      </dgm:t>
    </dgm:pt>
    <dgm:pt modelId="{C489FE37-01CE-4826-8A11-97D0ACFC9B35}" type="parTrans" cxnId="{F320B2E6-0CDF-4DDD-A2DA-F058E6D0D03A}">
      <dgm:prSet/>
      <dgm:spPr/>
      <dgm:t>
        <a:bodyPr/>
        <a:lstStyle/>
        <a:p>
          <a:endParaRPr lang="pl-PL"/>
        </a:p>
      </dgm:t>
    </dgm:pt>
    <dgm:pt modelId="{12B373E9-15F2-4A1F-A30A-1ACF886C349F}" type="sibTrans" cxnId="{F320B2E6-0CDF-4DDD-A2DA-F058E6D0D03A}">
      <dgm:prSet/>
      <dgm:spPr/>
      <dgm:t>
        <a:bodyPr/>
        <a:lstStyle/>
        <a:p>
          <a:endParaRPr lang="pl-PL"/>
        </a:p>
      </dgm:t>
    </dgm:pt>
    <dgm:pt modelId="{8F5915A0-3697-4FDF-839B-A776B36B05EF}">
      <dgm:prSet phldrT="[Tekst]" custT="1"/>
      <dgm:spPr/>
      <dgm:t>
        <a:bodyPr anchor="ctr"/>
        <a:lstStyle/>
        <a:p>
          <a:r>
            <a:rPr lang="pl-PL" sz="2500" b="1" dirty="0" smtClean="0"/>
            <a:t>do 9 czerwca 2017r.</a:t>
          </a:r>
          <a:endParaRPr lang="pl-PL" sz="2500" b="1" dirty="0"/>
        </a:p>
      </dgm:t>
    </dgm:pt>
    <dgm:pt modelId="{952DB307-4073-48DD-919A-ECB5A0B6F13E}" type="parTrans" cxnId="{46D2FD8F-D4B1-430F-8EB5-FAF9FCE19331}">
      <dgm:prSet/>
      <dgm:spPr/>
      <dgm:t>
        <a:bodyPr/>
        <a:lstStyle/>
        <a:p>
          <a:endParaRPr lang="pl-PL"/>
        </a:p>
      </dgm:t>
    </dgm:pt>
    <dgm:pt modelId="{4C5B2D0C-E8A3-4C58-95A6-05F9525646B4}" type="sibTrans" cxnId="{46D2FD8F-D4B1-430F-8EB5-FAF9FCE19331}">
      <dgm:prSet/>
      <dgm:spPr/>
      <dgm:t>
        <a:bodyPr/>
        <a:lstStyle/>
        <a:p>
          <a:endParaRPr lang="pl-PL"/>
        </a:p>
      </dgm:t>
    </dgm:pt>
    <dgm:pt modelId="{4E51D923-9BF2-47B2-B839-91994DEF019B}" type="pres">
      <dgm:prSet presAssocID="{6775952C-B2D5-4E92-B64F-B21E708A431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F61D105-7BA0-457D-A30E-024761C961D7}" type="pres">
      <dgm:prSet presAssocID="{719B4641-CEAA-41E9-BD12-122465AF9953}" presName="linNode" presStyleCnt="0"/>
      <dgm:spPr/>
    </dgm:pt>
    <dgm:pt modelId="{F9DDC7AE-8E16-4F43-89CC-FD40E1F0F309}" type="pres">
      <dgm:prSet presAssocID="{719B4641-CEAA-41E9-BD12-122465AF995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89D7BE-0DA2-4659-ADA1-CB4A69A4E244}" type="pres">
      <dgm:prSet presAssocID="{719B4641-CEAA-41E9-BD12-122465AF995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6321B6-0F84-4AE8-9B88-2BFFFBAF159D}" type="pres">
      <dgm:prSet presAssocID="{95AB6633-59D7-440E-993F-0C1FC7F5F725}" presName="spacing" presStyleCnt="0"/>
      <dgm:spPr/>
    </dgm:pt>
    <dgm:pt modelId="{DCA67409-D814-4DD2-9484-57070322A530}" type="pres">
      <dgm:prSet presAssocID="{37E16AFF-7752-43F3-A5C7-3678E66F99C6}" presName="linNode" presStyleCnt="0"/>
      <dgm:spPr/>
    </dgm:pt>
    <dgm:pt modelId="{B3148D09-805E-4FE6-A34E-5FB33BF2F6B0}" type="pres">
      <dgm:prSet presAssocID="{37E16AFF-7752-43F3-A5C7-3678E66F99C6}" presName="parentShp" presStyleLbl="node1" presStyleIdx="1" presStyleCnt="3" custLinFactNeighborX="-12012" custLinFactNeighborY="20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59540E-FB19-409B-89E5-AF3266402601}" type="pres">
      <dgm:prSet presAssocID="{37E16AFF-7752-43F3-A5C7-3678E66F99C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C91B45-0F92-4399-AC73-040467D570FC}" type="pres">
      <dgm:prSet presAssocID="{33563276-E3A4-4493-8DFD-65AE70DB063E}" presName="spacing" presStyleCnt="0"/>
      <dgm:spPr/>
    </dgm:pt>
    <dgm:pt modelId="{7F542F29-A2AC-495C-9998-3DD00AAD21FC}" type="pres">
      <dgm:prSet presAssocID="{395510EF-BAFB-43BA-BCD9-BA0F5F73FBAF}" presName="linNode" presStyleCnt="0"/>
      <dgm:spPr/>
    </dgm:pt>
    <dgm:pt modelId="{92722C01-D65F-4486-8E41-1B74D9AE320E}" type="pres">
      <dgm:prSet presAssocID="{395510EF-BAFB-43BA-BCD9-BA0F5F73FBAF}" presName="parentShp" presStyleLbl="node1" presStyleIdx="2" presStyleCnt="3" custScaleY="103561" custLinFactNeighborX="-502" custLinFactNeighborY="6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38FFD3-11F4-410A-8BA3-F76A3BE39423}" type="pres">
      <dgm:prSet presAssocID="{395510EF-BAFB-43BA-BCD9-BA0F5F73FBA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E515BD-E266-44F1-9B0F-BEF28074F4CE}" type="presOf" srcId="{492047AB-FD58-4E40-A83C-7D1BC8E38626}" destId="{9089D7BE-0DA2-4659-ADA1-CB4A69A4E244}" srcOrd="0" destOrd="0" presId="urn:microsoft.com/office/officeart/2005/8/layout/vList6"/>
    <dgm:cxn modelId="{B817F1C6-FD67-48E4-A367-D081C978E877}" type="presOf" srcId="{719B4641-CEAA-41E9-BD12-122465AF9953}" destId="{F9DDC7AE-8E16-4F43-89CC-FD40E1F0F309}" srcOrd="0" destOrd="0" presId="urn:microsoft.com/office/officeart/2005/8/layout/vList6"/>
    <dgm:cxn modelId="{6586584F-5CE9-4D64-986B-A25F7D9F4E9E}" type="presOf" srcId="{37E16AFF-7752-43F3-A5C7-3678E66F99C6}" destId="{B3148D09-805E-4FE6-A34E-5FB33BF2F6B0}" srcOrd="0" destOrd="0" presId="urn:microsoft.com/office/officeart/2005/8/layout/vList6"/>
    <dgm:cxn modelId="{E9CB99FA-DEC6-4C23-83E8-93DE13C953C5}" srcId="{6775952C-B2D5-4E92-B64F-B21E708A4310}" destId="{719B4641-CEAA-41E9-BD12-122465AF9953}" srcOrd="0" destOrd="0" parTransId="{D37B3F78-9D05-4A78-A628-4515051A594C}" sibTransId="{95AB6633-59D7-440E-993F-0C1FC7F5F725}"/>
    <dgm:cxn modelId="{828B713B-0632-4957-B995-188121634D11}" type="presOf" srcId="{6775952C-B2D5-4E92-B64F-B21E708A4310}" destId="{4E51D923-9BF2-47B2-B839-91994DEF019B}" srcOrd="0" destOrd="0" presId="urn:microsoft.com/office/officeart/2005/8/layout/vList6"/>
    <dgm:cxn modelId="{5B260DD9-714B-48BB-81BA-1567D7185F3F}" srcId="{37E16AFF-7752-43F3-A5C7-3678E66F99C6}" destId="{BB4BBB75-42EF-4695-A821-02366C3F9E7E}" srcOrd="0" destOrd="0" parTransId="{8DE4BAF6-C210-4066-A0E2-A27FE3A93B66}" sibTransId="{A1B01C34-EE61-463F-B487-4C642975137F}"/>
    <dgm:cxn modelId="{BB1AF3DD-524C-47B9-87B9-4919D00C33F1}" srcId="{6775952C-B2D5-4E92-B64F-B21E708A4310}" destId="{37E16AFF-7752-43F3-A5C7-3678E66F99C6}" srcOrd="1" destOrd="0" parTransId="{E35856B3-F6B7-4D85-B321-890B84C26635}" sibTransId="{33563276-E3A4-4493-8DFD-65AE70DB063E}"/>
    <dgm:cxn modelId="{F320B2E6-0CDF-4DDD-A2DA-F058E6D0D03A}" srcId="{6775952C-B2D5-4E92-B64F-B21E708A4310}" destId="{395510EF-BAFB-43BA-BCD9-BA0F5F73FBAF}" srcOrd="2" destOrd="0" parTransId="{C489FE37-01CE-4826-8A11-97D0ACFC9B35}" sibTransId="{12B373E9-15F2-4A1F-A30A-1ACF886C349F}"/>
    <dgm:cxn modelId="{D8759CEA-94E7-4F77-A56D-C08AEF1F6759}" type="presOf" srcId="{395510EF-BAFB-43BA-BCD9-BA0F5F73FBAF}" destId="{92722C01-D65F-4486-8E41-1B74D9AE320E}" srcOrd="0" destOrd="0" presId="urn:microsoft.com/office/officeart/2005/8/layout/vList6"/>
    <dgm:cxn modelId="{46D2FD8F-D4B1-430F-8EB5-FAF9FCE19331}" srcId="{395510EF-BAFB-43BA-BCD9-BA0F5F73FBAF}" destId="{8F5915A0-3697-4FDF-839B-A776B36B05EF}" srcOrd="0" destOrd="0" parTransId="{952DB307-4073-48DD-919A-ECB5A0B6F13E}" sibTransId="{4C5B2D0C-E8A3-4C58-95A6-05F9525646B4}"/>
    <dgm:cxn modelId="{928A7CE0-3EAD-433D-9AAD-A17B0BD5E9B4}" type="presOf" srcId="{8F5915A0-3697-4FDF-839B-A776B36B05EF}" destId="{0738FFD3-11F4-410A-8BA3-F76A3BE39423}" srcOrd="0" destOrd="0" presId="urn:microsoft.com/office/officeart/2005/8/layout/vList6"/>
    <dgm:cxn modelId="{B0D5424D-34AD-4D0D-967D-976DA3BCB175}" srcId="{719B4641-CEAA-41E9-BD12-122465AF9953}" destId="{492047AB-FD58-4E40-A83C-7D1BC8E38626}" srcOrd="0" destOrd="0" parTransId="{BD5C96AC-9BE2-494E-A407-3BA560E755AB}" sibTransId="{660EECB3-9BD8-4907-BD39-718E02FEDD4E}"/>
    <dgm:cxn modelId="{03F4B0DF-AB97-4724-97A9-59AF540B595D}" type="presOf" srcId="{BB4BBB75-42EF-4695-A821-02366C3F9E7E}" destId="{B359540E-FB19-409B-89E5-AF3266402601}" srcOrd="0" destOrd="0" presId="urn:microsoft.com/office/officeart/2005/8/layout/vList6"/>
    <dgm:cxn modelId="{8210A79D-E5E4-4FC8-9242-EBE4FFC8D64B}" type="presParOf" srcId="{4E51D923-9BF2-47B2-B839-91994DEF019B}" destId="{8F61D105-7BA0-457D-A30E-024761C961D7}" srcOrd="0" destOrd="0" presId="urn:microsoft.com/office/officeart/2005/8/layout/vList6"/>
    <dgm:cxn modelId="{B2F5AF5A-65F7-4410-9270-0A31E841424A}" type="presParOf" srcId="{8F61D105-7BA0-457D-A30E-024761C961D7}" destId="{F9DDC7AE-8E16-4F43-89CC-FD40E1F0F309}" srcOrd="0" destOrd="0" presId="urn:microsoft.com/office/officeart/2005/8/layout/vList6"/>
    <dgm:cxn modelId="{B73907DD-6F6E-448D-8946-25D7518B93E2}" type="presParOf" srcId="{8F61D105-7BA0-457D-A30E-024761C961D7}" destId="{9089D7BE-0DA2-4659-ADA1-CB4A69A4E244}" srcOrd="1" destOrd="0" presId="urn:microsoft.com/office/officeart/2005/8/layout/vList6"/>
    <dgm:cxn modelId="{216D02FF-F4A2-48EC-A661-8B2F0B469F9E}" type="presParOf" srcId="{4E51D923-9BF2-47B2-B839-91994DEF019B}" destId="{7F6321B6-0F84-4AE8-9B88-2BFFFBAF159D}" srcOrd="1" destOrd="0" presId="urn:microsoft.com/office/officeart/2005/8/layout/vList6"/>
    <dgm:cxn modelId="{D3E101C3-504A-45F0-9FBC-8945C407318C}" type="presParOf" srcId="{4E51D923-9BF2-47B2-B839-91994DEF019B}" destId="{DCA67409-D814-4DD2-9484-57070322A530}" srcOrd="2" destOrd="0" presId="urn:microsoft.com/office/officeart/2005/8/layout/vList6"/>
    <dgm:cxn modelId="{F6C06D67-A750-4A30-AD4E-7C360BB876C2}" type="presParOf" srcId="{DCA67409-D814-4DD2-9484-57070322A530}" destId="{B3148D09-805E-4FE6-A34E-5FB33BF2F6B0}" srcOrd="0" destOrd="0" presId="urn:microsoft.com/office/officeart/2005/8/layout/vList6"/>
    <dgm:cxn modelId="{127807C5-B39A-4CCC-B073-47CF3E726018}" type="presParOf" srcId="{DCA67409-D814-4DD2-9484-57070322A530}" destId="{B359540E-FB19-409B-89E5-AF3266402601}" srcOrd="1" destOrd="0" presId="urn:microsoft.com/office/officeart/2005/8/layout/vList6"/>
    <dgm:cxn modelId="{81C6BB4B-AB9E-4091-84A1-DC1F19B90479}" type="presParOf" srcId="{4E51D923-9BF2-47B2-B839-91994DEF019B}" destId="{22C91B45-0F92-4399-AC73-040467D570FC}" srcOrd="3" destOrd="0" presId="urn:microsoft.com/office/officeart/2005/8/layout/vList6"/>
    <dgm:cxn modelId="{1ACB7F24-75FA-4294-907F-A4C75BC7C7D6}" type="presParOf" srcId="{4E51D923-9BF2-47B2-B839-91994DEF019B}" destId="{7F542F29-A2AC-495C-9998-3DD00AAD21FC}" srcOrd="4" destOrd="0" presId="urn:microsoft.com/office/officeart/2005/8/layout/vList6"/>
    <dgm:cxn modelId="{9F57A2A7-318E-411E-BE8D-9CF7649F215A}" type="presParOf" srcId="{7F542F29-A2AC-495C-9998-3DD00AAD21FC}" destId="{92722C01-D65F-4486-8E41-1B74D9AE320E}" srcOrd="0" destOrd="0" presId="urn:microsoft.com/office/officeart/2005/8/layout/vList6"/>
    <dgm:cxn modelId="{08D6906F-EA53-40ED-B698-C11A30D96999}" type="presParOf" srcId="{7F542F29-A2AC-495C-9998-3DD00AAD21FC}" destId="{0738FFD3-11F4-410A-8BA3-F76A3BE3942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E5F2E8-FBC7-4220-BF98-DD9CE276090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EF87F31-01C8-4A37-88B3-711C6207DD9B}">
      <dgm:prSet phldrT="[Tekst]"/>
      <dgm:spPr/>
      <dgm:t>
        <a:bodyPr/>
        <a:lstStyle/>
        <a:p>
          <a:r>
            <a:rPr lang="pl-PL" dirty="0" smtClean="0"/>
            <a:t>rezultatu bezpośredniego</a:t>
          </a:r>
          <a:endParaRPr lang="pl-PL" dirty="0"/>
        </a:p>
      </dgm:t>
    </dgm:pt>
    <dgm:pt modelId="{6E955DBC-0169-4B1E-9B76-B019BED35FD9}" type="parTrans" cxnId="{219FAE87-E8A1-4557-972D-444B26873FD9}">
      <dgm:prSet/>
      <dgm:spPr/>
      <dgm:t>
        <a:bodyPr/>
        <a:lstStyle/>
        <a:p>
          <a:endParaRPr lang="pl-PL"/>
        </a:p>
      </dgm:t>
    </dgm:pt>
    <dgm:pt modelId="{342F731A-F9CD-439C-AFEB-37E69BF0C84F}" type="sibTrans" cxnId="{219FAE87-E8A1-4557-972D-444B26873FD9}">
      <dgm:prSet/>
      <dgm:spPr/>
      <dgm:t>
        <a:bodyPr/>
        <a:lstStyle/>
        <a:p>
          <a:endParaRPr lang="pl-PL"/>
        </a:p>
      </dgm:t>
    </dgm:pt>
    <dgm:pt modelId="{D6B76813-60F1-4B88-B73F-B5A9CCCA67A7}">
      <dgm:prSet phldrT="[Tekst]"/>
      <dgm:spPr/>
      <dgm:t>
        <a:bodyPr/>
        <a:lstStyle/>
        <a:p>
          <a:r>
            <a:rPr lang="pl-PL" dirty="0" smtClean="0"/>
            <a:t>WLWK</a:t>
          </a:r>
          <a:endParaRPr lang="pl-PL" dirty="0"/>
        </a:p>
      </dgm:t>
    </dgm:pt>
    <dgm:pt modelId="{46661B5F-7B50-43D0-A83A-95DB84E9A925}" type="parTrans" cxnId="{764E62B2-D433-4E28-B35D-33CFFC164C03}">
      <dgm:prSet/>
      <dgm:spPr/>
      <dgm:t>
        <a:bodyPr/>
        <a:lstStyle/>
        <a:p>
          <a:endParaRPr lang="pl-PL"/>
        </a:p>
      </dgm:t>
    </dgm:pt>
    <dgm:pt modelId="{44E9CC7F-F7F8-442F-B4FD-9AEBB44E5BD5}" type="sibTrans" cxnId="{764E62B2-D433-4E28-B35D-33CFFC164C03}">
      <dgm:prSet/>
      <dgm:spPr/>
      <dgm:t>
        <a:bodyPr/>
        <a:lstStyle/>
        <a:p>
          <a:endParaRPr lang="pl-PL"/>
        </a:p>
      </dgm:t>
    </dgm:pt>
    <dgm:pt modelId="{E4C43F15-C6CF-4A1A-A94D-676901380043}">
      <dgm:prSet phldrT="[Tekst]"/>
      <dgm:spPr/>
      <dgm:t>
        <a:bodyPr/>
        <a:lstStyle/>
        <a:p>
          <a:r>
            <a:rPr lang="pl-PL" dirty="0" smtClean="0"/>
            <a:t>specyficzne</a:t>
          </a:r>
          <a:endParaRPr lang="pl-PL" dirty="0"/>
        </a:p>
      </dgm:t>
    </dgm:pt>
    <dgm:pt modelId="{583D7248-DBCB-41C6-B474-C6BAE22D5B58}" type="parTrans" cxnId="{42FA6150-2123-4279-BCF2-0CBCDB2F373D}">
      <dgm:prSet/>
      <dgm:spPr/>
      <dgm:t>
        <a:bodyPr/>
        <a:lstStyle/>
        <a:p>
          <a:endParaRPr lang="pl-PL"/>
        </a:p>
      </dgm:t>
    </dgm:pt>
    <dgm:pt modelId="{58482439-86B6-4D0F-A1BA-5CB2B261C4E0}" type="sibTrans" cxnId="{42FA6150-2123-4279-BCF2-0CBCDB2F373D}">
      <dgm:prSet/>
      <dgm:spPr/>
      <dgm:t>
        <a:bodyPr/>
        <a:lstStyle/>
        <a:p>
          <a:endParaRPr lang="pl-PL"/>
        </a:p>
      </dgm:t>
    </dgm:pt>
    <dgm:pt modelId="{E60D64D3-C0BB-42F4-B25D-BE46A59F84B4}">
      <dgm:prSet phldrT="[Tekst]"/>
      <dgm:spPr/>
      <dgm:t>
        <a:bodyPr/>
        <a:lstStyle/>
        <a:p>
          <a:r>
            <a:rPr lang="pl-PL" dirty="0" smtClean="0"/>
            <a:t>produktu</a:t>
          </a:r>
          <a:endParaRPr lang="pl-PL" dirty="0"/>
        </a:p>
      </dgm:t>
    </dgm:pt>
    <dgm:pt modelId="{059F3ECC-80CE-4508-8F00-420FF41D778B}" type="parTrans" cxnId="{1E38C6F2-2D4A-459D-8491-5EFC463F67ED}">
      <dgm:prSet/>
      <dgm:spPr/>
      <dgm:t>
        <a:bodyPr/>
        <a:lstStyle/>
        <a:p>
          <a:endParaRPr lang="pl-PL"/>
        </a:p>
      </dgm:t>
    </dgm:pt>
    <dgm:pt modelId="{3648BA31-5FB7-46AC-86B8-8B1684E706E5}" type="sibTrans" cxnId="{1E38C6F2-2D4A-459D-8491-5EFC463F67ED}">
      <dgm:prSet/>
      <dgm:spPr/>
      <dgm:t>
        <a:bodyPr/>
        <a:lstStyle/>
        <a:p>
          <a:endParaRPr lang="pl-PL"/>
        </a:p>
      </dgm:t>
    </dgm:pt>
    <dgm:pt modelId="{48C64F7B-B658-4618-93AE-5541C4220088}">
      <dgm:prSet phldrT="[Tekst]"/>
      <dgm:spPr/>
      <dgm:t>
        <a:bodyPr/>
        <a:lstStyle/>
        <a:p>
          <a:r>
            <a:rPr lang="pl-PL" dirty="0" smtClean="0"/>
            <a:t>WLWK</a:t>
          </a:r>
          <a:endParaRPr lang="pl-PL" dirty="0"/>
        </a:p>
      </dgm:t>
    </dgm:pt>
    <dgm:pt modelId="{92636468-E8F9-4277-8544-FE0681B3523A}" type="parTrans" cxnId="{96F17639-2029-438F-95A1-08023EBA986F}">
      <dgm:prSet/>
      <dgm:spPr/>
      <dgm:t>
        <a:bodyPr/>
        <a:lstStyle/>
        <a:p>
          <a:endParaRPr lang="pl-PL"/>
        </a:p>
      </dgm:t>
    </dgm:pt>
    <dgm:pt modelId="{A3C006E3-345D-4AFF-9838-E012B7E3D9A9}" type="sibTrans" cxnId="{96F17639-2029-438F-95A1-08023EBA986F}">
      <dgm:prSet/>
      <dgm:spPr/>
      <dgm:t>
        <a:bodyPr/>
        <a:lstStyle/>
        <a:p>
          <a:endParaRPr lang="pl-PL"/>
        </a:p>
      </dgm:t>
    </dgm:pt>
    <dgm:pt modelId="{F9647E27-88D5-4F3A-B643-5FD297B5183D}">
      <dgm:prSet phldrT="[Tekst]"/>
      <dgm:spPr/>
      <dgm:t>
        <a:bodyPr/>
        <a:lstStyle/>
        <a:p>
          <a:r>
            <a:rPr lang="pl-PL" dirty="0" smtClean="0"/>
            <a:t>specyficzne</a:t>
          </a:r>
          <a:endParaRPr lang="pl-PL" dirty="0"/>
        </a:p>
      </dgm:t>
    </dgm:pt>
    <dgm:pt modelId="{62F9134B-BA59-4469-B78B-CA794EE760C4}" type="parTrans" cxnId="{735D7941-2922-47C1-84AF-27E1631DDE08}">
      <dgm:prSet/>
      <dgm:spPr/>
      <dgm:t>
        <a:bodyPr/>
        <a:lstStyle/>
        <a:p>
          <a:endParaRPr lang="pl-PL"/>
        </a:p>
      </dgm:t>
    </dgm:pt>
    <dgm:pt modelId="{8B2B3677-D231-4ABF-95E6-3602FB09FEDA}" type="sibTrans" cxnId="{735D7941-2922-47C1-84AF-27E1631DDE08}">
      <dgm:prSet/>
      <dgm:spPr/>
      <dgm:t>
        <a:bodyPr/>
        <a:lstStyle/>
        <a:p>
          <a:endParaRPr lang="pl-PL"/>
        </a:p>
      </dgm:t>
    </dgm:pt>
    <dgm:pt modelId="{7B971B18-E431-496F-A003-C686FF577275}" type="pres">
      <dgm:prSet presAssocID="{B1E5F2E8-FBC7-4220-BF98-DD9CE27609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4DE7C6A-C8C2-439D-ADBC-0FC180F863B6}" type="pres">
      <dgm:prSet presAssocID="{5EF87F31-01C8-4A37-88B3-711C6207DD9B}" presName="root" presStyleCnt="0"/>
      <dgm:spPr/>
    </dgm:pt>
    <dgm:pt modelId="{551644C0-79C0-4687-9EE2-DFD68C291D4E}" type="pres">
      <dgm:prSet presAssocID="{5EF87F31-01C8-4A37-88B3-711C6207DD9B}" presName="rootComposite" presStyleCnt="0"/>
      <dgm:spPr/>
    </dgm:pt>
    <dgm:pt modelId="{B0A2CF75-7D97-4850-9046-23CBA4E7E4F9}" type="pres">
      <dgm:prSet presAssocID="{5EF87F31-01C8-4A37-88B3-711C6207DD9B}" presName="rootText" presStyleLbl="node1" presStyleIdx="0" presStyleCnt="2" custLinFactNeighborY="2191"/>
      <dgm:spPr/>
      <dgm:t>
        <a:bodyPr/>
        <a:lstStyle/>
        <a:p>
          <a:endParaRPr lang="pl-PL"/>
        </a:p>
      </dgm:t>
    </dgm:pt>
    <dgm:pt modelId="{0830B979-2286-406D-B05B-51259729A66B}" type="pres">
      <dgm:prSet presAssocID="{5EF87F31-01C8-4A37-88B3-711C6207DD9B}" presName="rootConnector" presStyleLbl="node1" presStyleIdx="0" presStyleCnt="2"/>
      <dgm:spPr/>
      <dgm:t>
        <a:bodyPr/>
        <a:lstStyle/>
        <a:p>
          <a:endParaRPr lang="pl-PL"/>
        </a:p>
      </dgm:t>
    </dgm:pt>
    <dgm:pt modelId="{DD30EF05-AB2D-42A3-8AA4-363889A34957}" type="pres">
      <dgm:prSet presAssocID="{5EF87F31-01C8-4A37-88B3-711C6207DD9B}" presName="childShape" presStyleCnt="0"/>
      <dgm:spPr/>
    </dgm:pt>
    <dgm:pt modelId="{2E1979B4-D654-42C4-B6D1-177D0FC5228A}" type="pres">
      <dgm:prSet presAssocID="{46661B5F-7B50-43D0-A83A-95DB84E9A925}" presName="Name13" presStyleLbl="parChTrans1D2" presStyleIdx="0" presStyleCnt="4"/>
      <dgm:spPr/>
      <dgm:t>
        <a:bodyPr/>
        <a:lstStyle/>
        <a:p>
          <a:endParaRPr lang="pl-PL"/>
        </a:p>
      </dgm:t>
    </dgm:pt>
    <dgm:pt modelId="{6A4CD32A-5CEF-4D36-9F73-B8E6FBEA4AD0}" type="pres">
      <dgm:prSet presAssocID="{D6B76813-60F1-4B88-B73F-B5A9CCCA67A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D3FF08-2626-4A0C-BF57-92D64C08DAF7}" type="pres">
      <dgm:prSet presAssocID="{583D7248-DBCB-41C6-B474-C6BAE22D5B58}" presName="Name13" presStyleLbl="parChTrans1D2" presStyleIdx="1" presStyleCnt="4"/>
      <dgm:spPr/>
      <dgm:t>
        <a:bodyPr/>
        <a:lstStyle/>
        <a:p>
          <a:endParaRPr lang="pl-PL"/>
        </a:p>
      </dgm:t>
    </dgm:pt>
    <dgm:pt modelId="{6DCBEED6-BE28-4161-BFC0-E61ACAF7348F}" type="pres">
      <dgm:prSet presAssocID="{E4C43F15-C6CF-4A1A-A94D-67690138004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92E136-634D-4338-93B4-908ED8D4C9E4}" type="pres">
      <dgm:prSet presAssocID="{E60D64D3-C0BB-42F4-B25D-BE46A59F84B4}" presName="root" presStyleCnt="0"/>
      <dgm:spPr/>
    </dgm:pt>
    <dgm:pt modelId="{494F31D0-054A-4C3C-A7B0-A53CD6B412D4}" type="pres">
      <dgm:prSet presAssocID="{E60D64D3-C0BB-42F4-B25D-BE46A59F84B4}" presName="rootComposite" presStyleCnt="0"/>
      <dgm:spPr/>
    </dgm:pt>
    <dgm:pt modelId="{A5682DAA-B533-4660-BC66-CEEA667DD36C}" type="pres">
      <dgm:prSet presAssocID="{E60D64D3-C0BB-42F4-B25D-BE46A59F84B4}" presName="rootText" presStyleLbl="node1" presStyleIdx="1" presStyleCnt="2"/>
      <dgm:spPr/>
      <dgm:t>
        <a:bodyPr/>
        <a:lstStyle/>
        <a:p>
          <a:endParaRPr lang="pl-PL"/>
        </a:p>
      </dgm:t>
    </dgm:pt>
    <dgm:pt modelId="{4ED01980-F91C-4B8C-9EAA-416160D948EC}" type="pres">
      <dgm:prSet presAssocID="{E60D64D3-C0BB-42F4-B25D-BE46A59F84B4}" presName="rootConnector" presStyleLbl="node1" presStyleIdx="1" presStyleCnt="2"/>
      <dgm:spPr/>
      <dgm:t>
        <a:bodyPr/>
        <a:lstStyle/>
        <a:p>
          <a:endParaRPr lang="pl-PL"/>
        </a:p>
      </dgm:t>
    </dgm:pt>
    <dgm:pt modelId="{F981D9C5-E82A-4A76-8666-E11A9F0408BF}" type="pres">
      <dgm:prSet presAssocID="{E60D64D3-C0BB-42F4-B25D-BE46A59F84B4}" presName="childShape" presStyleCnt="0"/>
      <dgm:spPr/>
    </dgm:pt>
    <dgm:pt modelId="{C0E78865-D995-4D0D-B2D8-D544191FC4C1}" type="pres">
      <dgm:prSet presAssocID="{92636468-E8F9-4277-8544-FE0681B3523A}" presName="Name13" presStyleLbl="parChTrans1D2" presStyleIdx="2" presStyleCnt="4"/>
      <dgm:spPr/>
      <dgm:t>
        <a:bodyPr/>
        <a:lstStyle/>
        <a:p>
          <a:endParaRPr lang="pl-PL"/>
        </a:p>
      </dgm:t>
    </dgm:pt>
    <dgm:pt modelId="{F39FE3D6-490A-4B44-A317-EB7B865F5472}" type="pres">
      <dgm:prSet presAssocID="{48C64F7B-B658-4618-93AE-5541C422008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7A3A1B-6EC4-4C7E-9472-F0C7E2BBEA64}" type="pres">
      <dgm:prSet presAssocID="{62F9134B-BA59-4469-B78B-CA794EE760C4}" presName="Name13" presStyleLbl="parChTrans1D2" presStyleIdx="3" presStyleCnt="4"/>
      <dgm:spPr/>
      <dgm:t>
        <a:bodyPr/>
        <a:lstStyle/>
        <a:p>
          <a:endParaRPr lang="pl-PL"/>
        </a:p>
      </dgm:t>
    </dgm:pt>
    <dgm:pt modelId="{E21F5FDC-33C5-4619-9A51-99BE1674F812}" type="pres">
      <dgm:prSet presAssocID="{F9647E27-88D5-4F3A-B643-5FD297B5183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35D7941-2922-47C1-84AF-27E1631DDE08}" srcId="{E60D64D3-C0BB-42F4-B25D-BE46A59F84B4}" destId="{F9647E27-88D5-4F3A-B643-5FD297B5183D}" srcOrd="1" destOrd="0" parTransId="{62F9134B-BA59-4469-B78B-CA794EE760C4}" sibTransId="{8B2B3677-D231-4ABF-95E6-3602FB09FEDA}"/>
    <dgm:cxn modelId="{4415541C-BD6B-4DAE-95A1-DCA548C77739}" type="presOf" srcId="{E60D64D3-C0BB-42F4-B25D-BE46A59F84B4}" destId="{4ED01980-F91C-4B8C-9EAA-416160D948EC}" srcOrd="1" destOrd="0" presId="urn:microsoft.com/office/officeart/2005/8/layout/hierarchy3"/>
    <dgm:cxn modelId="{E4F88C9B-4C4E-44AB-83B8-F1D83B74A5FA}" type="presOf" srcId="{62F9134B-BA59-4469-B78B-CA794EE760C4}" destId="{957A3A1B-6EC4-4C7E-9472-F0C7E2BBEA64}" srcOrd="0" destOrd="0" presId="urn:microsoft.com/office/officeart/2005/8/layout/hierarchy3"/>
    <dgm:cxn modelId="{219FAE87-E8A1-4557-972D-444B26873FD9}" srcId="{B1E5F2E8-FBC7-4220-BF98-DD9CE276090A}" destId="{5EF87F31-01C8-4A37-88B3-711C6207DD9B}" srcOrd="0" destOrd="0" parTransId="{6E955DBC-0169-4B1E-9B76-B019BED35FD9}" sibTransId="{342F731A-F9CD-439C-AFEB-37E69BF0C84F}"/>
    <dgm:cxn modelId="{5DCFF79A-F4E0-4F5F-8457-1406CD35751A}" type="presOf" srcId="{46661B5F-7B50-43D0-A83A-95DB84E9A925}" destId="{2E1979B4-D654-42C4-B6D1-177D0FC5228A}" srcOrd="0" destOrd="0" presId="urn:microsoft.com/office/officeart/2005/8/layout/hierarchy3"/>
    <dgm:cxn modelId="{96F17639-2029-438F-95A1-08023EBA986F}" srcId="{E60D64D3-C0BB-42F4-B25D-BE46A59F84B4}" destId="{48C64F7B-B658-4618-93AE-5541C4220088}" srcOrd="0" destOrd="0" parTransId="{92636468-E8F9-4277-8544-FE0681B3523A}" sibTransId="{A3C006E3-345D-4AFF-9838-E012B7E3D9A9}"/>
    <dgm:cxn modelId="{E9EF5752-FAA1-4D87-8F9F-DEE14182B5D5}" type="presOf" srcId="{F9647E27-88D5-4F3A-B643-5FD297B5183D}" destId="{E21F5FDC-33C5-4619-9A51-99BE1674F812}" srcOrd="0" destOrd="0" presId="urn:microsoft.com/office/officeart/2005/8/layout/hierarchy3"/>
    <dgm:cxn modelId="{5696DB03-7FAD-4662-8143-7724926B4D37}" type="presOf" srcId="{E4C43F15-C6CF-4A1A-A94D-676901380043}" destId="{6DCBEED6-BE28-4161-BFC0-E61ACAF7348F}" srcOrd="0" destOrd="0" presId="urn:microsoft.com/office/officeart/2005/8/layout/hierarchy3"/>
    <dgm:cxn modelId="{42FA6150-2123-4279-BCF2-0CBCDB2F373D}" srcId="{5EF87F31-01C8-4A37-88B3-711C6207DD9B}" destId="{E4C43F15-C6CF-4A1A-A94D-676901380043}" srcOrd="1" destOrd="0" parTransId="{583D7248-DBCB-41C6-B474-C6BAE22D5B58}" sibTransId="{58482439-86B6-4D0F-A1BA-5CB2B261C4E0}"/>
    <dgm:cxn modelId="{90AB4DC7-76F0-4CC6-BED5-2BDB5D6FB255}" type="presOf" srcId="{E60D64D3-C0BB-42F4-B25D-BE46A59F84B4}" destId="{A5682DAA-B533-4660-BC66-CEEA667DD36C}" srcOrd="0" destOrd="0" presId="urn:microsoft.com/office/officeart/2005/8/layout/hierarchy3"/>
    <dgm:cxn modelId="{6016E8F2-1864-4488-89C1-92CB6E2D1D21}" type="presOf" srcId="{5EF87F31-01C8-4A37-88B3-711C6207DD9B}" destId="{B0A2CF75-7D97-4850-9046-23CBA4E7E4F9}" srcOrd="0" destOrd="0" presId="urn:microsoft.com/office/officeart/2005/8/layout/hierarchy3"/>
    <dgm:cxn modelId="{152898A1-6ED9-41D1-8315-A2C102002B7B}" type="presOf" srcId="{92636468-E8F9-4277-8544-FE0681B3523A}" destId="{C0E78865-D995-4D0D-B2D8-D544191FC4C1}" srcOrd="0" destOrd="0" presId="urn:microsoft.com/office/officeart/2005/8/layout/hierarchy3"/>
    <dgm:cxn modelId="{C1D1A9F4-0BBE-44E0-98E8-FB808562D591}" type="presOf" srcId="{5EF87F31-01C8-4A37-88B3-711C6207DD9B}" destId="{0830B979-2286-406D-B05B-51259729A66B}" srcOrd="1" destOrd="0" presId="urn:microsoft.com/office/officeart/2005/8/layout/hierarchy3"/>
    <dgm:cxn modelId="{973DF780-3D85-488B-936A-4EA8433F80ED}" type="presOf" srcId="{B1E5F2E8-FBC7-4220-BF98-DD9CE276090A}" destId="{7B971B18-E431-496F-A003-C686FF577275}" srcOrd="0" destOrd="0" presId="urn:microsoft.com/office/officeart/2005/8/layout/hierarchy3"/>
    <dgm:cxn modelId="{9CC80F4A-0360-40F3-BE31-1F38AE43C4E1}" type="presOf" srcId="{D6B76813-60F1-4B88-B73F-B5A9CCCA67A7}" destId="{6A4CD32A-5CEF-4D36-9F73-B8E6FBEA4AD0}" srcOrd="0" destOrd="0" presId="urn:microsoft.com/office/officeart/2005/8/layout/hierarchy3"/>
    <dgm:cxn modelId="{56554587-A2B1-4A7D-BF26-FCF09FA4017A}" type="presOf" srcId="{48C64F7B-B658-4618-93AE-5541C4220088}" destId="{F39FE3D6-490A-4B44-A317-EB7B865F5472}" srcOrd="0" destOrd="0" presId="urn:microsoft.com/office/officeart/2005/8/layout/hierarchy3"/>
    <dgm:cxn modelId="{764E62B2-D433-4E28-B35D-33CFFC164C03}" srcId="{5EF87F31-01C8-4A37-88B3-711C6207DD9B}" destId="{D6B76813-60F1-4B88-B73F-B5A9CCCA67A7}" srcOrd="0" destOrd="0" parTransId="{46661B5F-7B50-43D0-A83A-95DB84E9A925}" sibTransId="{44E9CC7F-F7F8-442F-B4FD-9AEBB44E5BD5}"/>
    <dgm:cxn modelId="{1E38C6F2-2D4A-459D-8491-5EFC463F67ED}" srcId="{B1E5F2E8-FBC7-4220-BF98-DD9CE276090A}" destId="{E60D64D3-C0BB-42F4-B25D-BE46A59F84B4}" srcOrd="1" destOrd="0" parTransId="{059F3ECC-80CE-4508-8F00-420FF41D778B}" sibTransId="{3648BA31-5FB7-46AC-86B8-8B1684E706E5}"/>
    <dgm:cxn modelId="{3C4CF9B2-BCA0-43E4-B141-83E24FDED869}" type="presOf" srcId="{583D7248-DBCB-41C6-B474-C6BAE22D5B58}" destId="{9CD3FF08-2626-4A0C-BF57-92D64C08DAF7}" srcOrd="0" destOrd="0" presId="urn:microsoft.com/office/officeart/2005/8/layout/hierarchy3"/>
    <dgm:cxn modelId="{8BF63C89-62F2-4B1A-A9FB-917090175487}" type="presParOf" srcId="{7B971B18-E431-496F-A003-C686FF577275}" destId="{64DE7C6A-C8C2-439D-ADBC-0FC180F863B6}" srcOrd="0" destOrd="0" presId="urn:microsoft.com/office/officeart/2005/8/layout/hierarchy3"/>
    <dgm:cxn modelId="{F873C3F6-E3C5-4026-9555-C1F8086D901D}" type="presParOf" srcId="{64DE7C6A-C8C2-439D-ADBC-0FC180F863B6}" destId="{551644C0-79C0-4687-9EE2-DFD68C291D4E}" srcOrd="0" destOrd="0" presId="urn:microsoft.com/office/officeart/2005/8/layout/hierarchy3"/>
    <dgm:cxn modelId="{40A90633-E155-472B-BE6E-8537A0768278}" type="presParOf" srcId="{551644C0-79C0-4687-9EE2-DFD68C291D4E}" destId="{B0A2CF75-7D97-4850-9046-23CBA4E7E4F9}" srcOrd="0" destOrd="0" presId="urn:microsoft.com/office/officeart/2005/8/layout/hierarchy3"/>
    <dgm:cxn modelId="{549AD051-3B20-457F-BE13-EAE6718C2197}" type="presParOf" srcId="{551644C0-79C0-4687-9EE2-DFD68C291D4E}" destId="{0830B979-2286-406D-B05B-51259729A66B}" srcOrd="1" destOrd="0" presId="urn:microsoft.com/office/officeart/2005/8/layout/hierarchy3"/>
    <dgm:cxn modelId="{1963501E-8B06-44FF-BAA8-B4473354E3FB}" type="presParOf" srcId="{64DE7C6A-C8C2-439D-ADBC-0FC180F863B6}" destId="{DD30EF05-AB2D-42A3-8AA4-363889A34957}" srcOrd="1" destOrd="0" presId="urn:microsoft.com/office/officeart/2005/8/layout/hierarchy3"/>
    <dgm:cxn modelId="{56DC5348-4963-41FD-B491-25F20BB7BA2B}" type="presParOf" srcId="{DD30EF05-AB2D-42A3-8AA4-363889A34957}" destId="{2E1979B4-D654-42C4-B6D1-177D0FC5228A}" srcOrd="0" destOrd="0" presId="urn:microsoft.com/office/officeart/2005/8/layout/hierarchy3"/>
    <dgm:cxn modelId="{DC1C6329-D96B-4143-BC89-F1AE2630452F}" type="presParOf" srcId="{DD30EF05-AB2D-42A3-8AA4-363889A34957}" destId="{6A4CD32A-5CEF-4D36-9F73-B8E6FBEA4AD0}" srcOrd="1" destOrd="0" presId="urn:microsoft.com/office/officeart/2005/8/layout/hierarchy3"/>
    <dgm:cxn modelId="{11355DC4-0626-436E-BBF5-753FFC321B5F}" type="presParOf" srcId="{DD30EF05-AB2D-42A3-8AA4-363889A34957}" destId="{9CD3FF08-2626-4A0C-BF57-92D64C08DAF7}" srcOrd="2" destOrd="0" presId="urn:microsoft.com/office/officeart/2005/8/layout/hierarchy3"/>
    <dgm:cxn modelId="{181F0721-5730-4161-AC51-4986B7BEB342}" type="presParOf" srcId="{DD30EF05-AB2D-42A3-8AA4-363889A34957}" destId="{6DCBEED6-BE28-4161-BFC0-E61ACAF7348F}" srcOrd="3" destOrd="0" presId="urn:microsoft.com/office/officeart/2005/8/layout/hierarchy3"/>
    <dgm:cxn modelId="{838A116E-12D5-4489-8561-B5071773069A}" type="presParOf" srcId="{7B971B18-E431-496F-A003-C686FF577275}" destId="{7192E136-634D-4338-93B4-908ED8D4C9E4}" srcOrd="1" destOrd="0" presId="urn:microsoft.com/office/officeart/2005/8/layout/hierarchy3"/>
    <dgm:cxn modelId="{EB19088B-1E76-413E-8A80-79156AB81A4D}" type="presParOf" srcId="{7192E136-634D-4338-93B4-908ED8D4C9E4}" destId="{494F31D0-054A-4C3C-A7B0-A53CD6B412D4}" srcOrd="0" destOrd="0" presId="urn:microsoft.com/office/officeart/2005/8/layout/hierarchy3"/>
    <dgm:cxn modelId="{CCF96105-D784-4FB1-912D-9B7B91B45EB6}" type="presParOf" srcId="{494F31D0-054A-4C3C-A7B0-A53CD6B412D4}" destId="{A5682DAA-B533-4660-BC66-CEEA667DD36C}" srcOrd="0" destOrd="0" presId="urn:microsoft.com/office/officeart/2005/8/layout/hierarchy3"/>
    <dgm:cxn modelId="{4D6C7110-C12E-499F-BD1A-4E735E2ECC4D}" type="presParOf" srcId="{494F31D0-054A-4C3C-A7B0-A53CD6B412D4}" destId="{4ED01980-F91C-4B8C-9EAA-416160D948EC}" srcOrd="1" destOrd="0" presId="urn:microsoft.com/office/officeart/2005/8/layout/hierarchy3"/>
    <dgm:cxn modelId="{823B234A-4932-4043-8C39-608C2BF83D60}" type="presParOf" srcId="{7192E136-634D-4338-93B4-908ED8D4C9E4}" destId="{F981D9C5-E82A-4A76-8666-E11A9F0408BF}" srcOrd="1" destOrd="0" presId="urn:microsoft.com/office/officeart/2005/8/layout/hierarchy3"/>
    <dgm:cxn modelId="{BF71F5AB-D229-486D-AD5F-B45D26B21AB4}" type="presParOf" srcId="{F981D9C5-E82A-4A76-8666-E11A9F0408BF}" destId="{C0E78865-D995-4D0D-B2D8-D544191FC4C1}" srcOrd="0" destOrd="0" presId="urn:microsoft.com/office/officeart/2005/8/layout/hierarchy3"/>
    <dgm:cxn modelId="{8FA82F82-84BD-4561-9994-EEEEAE697463}" type="presParOf" srcId="{F981D9C5-E82A-4A76-8666-E11A9F0408BF}" destId="{F39FE3D6-490A-4B44-A317-EB7B865F5472}" srcOrd="1" destOrd="0" presId="urn:microsoft.com/office/officeart/2005/8/layout/hierarchy3"/>
    <dgm:cxn modelId="{C1BCF516-FAFE-4813-BEDF-84A8534C3495}" type="presParOf" srcId="{F981D9C5-E82A-4A76-8666-E11A9F0408BF}" destId="{957A3A1B-6EC4-4C7E-9472-F0C7E2BBEA64}" srcOrd="2" destOrd="0" presId="urn:microsoft.com/office/officeart/2005/8/layout/hierarchy3"/>
    <dgm:cxn modelId="{BF277697-5921-4996-B587-3C753F5E879C}" type="presParOf" srcId="{F981D9C5-E82A-4A76-8666-E11A9F0408BF}" destId="{E21F5FDC-33C5-4619-9A51-99BE1674F81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E1FCB9-758F-4121-A79A-CC5A26700D7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4B8DB5AB-5755-4598-8A93-D9E3D1281543}">
      <dgm:prSet phldrT="[Tekst]"/>
      <dgm:spPr/>
      <dgm:t>
        <a:bodyPr/>
        <a:lstStyle/>
        <a:p>
          <a:r>
            <a:rPr lang="pl-PL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Weryfikacja wymogów formalnych</a:t>
          </a:r>
          <a:endParaRPr lang="pl-PL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8602D4-4F8F-4294-A2AA-3808AC3AD997}" type="parTrans" cxnId="{D76FBFB4-F39E-4173-803A-2FB8DEA7BFE0}">
      <dgm:prSet/>
      <dgm:spPr/>
      <dgm:t>
        <a:bodyPr/>
        <a:lstStyle/>
        <a:p>
          <a:endParaRPr lang="pl-PL"/>
        </a:p>
      </dgm:t>
    </dgm:pt>
    <dgm:pt modelId="{0F4E0308-67AC-44DE-B4A7-3DCD2A25BF0A}" type="sibTrans" cxnId="{D76FBFB4-F39E-4173-803A-2FB8DEA7BFE0}">
      <dgm:prSet/>
      <dgm:spPr/>
      <dgm:t>
        <a:bodyPr/>
        <a:lstStyle/>
        <a:p>
          <a:endParaRPr lang="pl-PL"/>
        </a:p>
      </dgm:t>
    </dgm:pt>
    <dgm:pt modelId="{8298875E-9634-47B8-A5BF-93C58736EC74}">
      <dgm:prSet phldrT="[Tekst]"/>
      <dgm:spPr/>
      <dgm:t>
        <a:bodyPr/>
        <a:lstStyle/>
        <a:p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Ocena formalna</a:t>
          </a:r>
          <a:endParaRPr lang="pl-P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789E3-FEE5-4134-9407-D969C6DCF9A4}" type="parTrans" cxnId="{51552900-3286-446E-92C2-057E16456D12}">
      <dgm:prSet/>
      <dgm:spPr/>
      <dgm:t>
        <a:bodyPr/>
        <a:lstStyle/>
        <a:p>
          <a:endParaRPr lang="pl-PL"/>
        </a:p>
      </dgm:t>
    </dgm:pt>
    <dgm:pt modelId="{3FC20B37-C2C4-4A9C-8351-1EA723BEECD0}" type="sibTrans" cxnId="{51552900-3286-446E-92C2-057E16456D12}">
      <dgm:prSet/>
      <dgm:spPr/>
      <dgm:t>
        <a:bodyPr/>
        <a:lstStyle/>
        <a:p>
          <a:endParaRPr lang="pl-PL"/>
        </a:p>
      </dgm:t>
    </dgm:pt>
    <dgm:pt modelId="{8D43A150-5742-4FB3-9AB2-D61CD11FE1DA}">
      <dgm:prSet phldrT="[Tekst]" custT="1"/>
      <dgm:spPr/>
      <dgm:t>
        <a:bodyPr/>
        <a:lstStyle/>
        <a:p>
          <a:r>
            <a:rPr lang="pl-PL" sz="1800" dirty="0" smtClean="0"/>
            <a:t>Kryteria formalne</a:t>
          </a:r>
          <a:endParaRPr lang="pl-PL" sz="1800" dirty="0"/>
        </a:p>
      </dgm:t>
    </dgm:pt>
    <dgm:pt modelId="{B1718E0F-833E-4E29-8D44-3774B36FCF8C}" type="parTrans" cxnId="{99776832-63E8-4166-A24A-97D34B558B9A}">
      <dgm:prSet/>
      <dgm:spPr/>
      <dgm:t>
        <a:bodyPr/>
        <a:lstStyle/>
        <a:p>
          <a:endParaRPr lang="pl-PL"/>
        </a:p>
      </dgm:t>
    </dgm:pt>
    <dgm:pt modelId="{777DBFCA-4E3E-4FB9-9EFC-025CFD3D1606}" type="sibTrans" cxnId="{99776832-63E8-4166-A24A-97D34B558B9A}">
      <dgm:prSet/>
      <dgm:spPr/>
      <dgm:t>
        <a:bodyPr/>
        <a:lstStyle/>
        <a:p>
          <a:endParaRPr lang="pl-PL"/>
        </a:p>
      </dgm:t>
    </dgm:pt>
    <dgm:pt modelId="{204BE4FD-4A62-4A32-925B-85576122D7EA}">
      <dgm:prSet phldrT="[Tekst]"/>
      <dgm:spPr/>
      <dgm:t>
        <a:bodyPr/>
        <a:lstStyle/>
        <a:p>
          <a:r>
            <a: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Ocena merytoryczna</a:t>
          </a:r>
          <a:endParaRPr lang="pl-P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7067E0-6FB9-4E8F-B6E1-6F955D49913B}" type="parTrans" cxnId="{806ABBBD-C341-47A9-92C4-B9B4611DDF13}">
      <dgm:prSet/>
      <dgm:spPr/>
      <dgm:t>
        <a:bodyPr/>
        <a:lstStyle/>
        <a:p>
          <a:endParaRPr lang="pl-PL"/>
        </a:p>
      </dgm:t>
    </dgm:pt>
    <dgm:pt modelId="{0308D8F4-94D9-4E71-97C3-0025F30B5023}" type="sibTrans" cxnId="{806ABBBD-C341-47A9-92C4-B9B4611DDF13}">
      <dgm:prSet/>
      <dgm:spPr/>
      <dgm:t>
        <a:bodyPr/>
        <a:lstStyle/>
        <a:p>
          <a:endParaRPr lang="pl-PL"/>
        </a:p>
      </dgm:t>
    </dgm:pt>
    <dgm:pt modelId="{CB8A48ED-9ABA-4A62-B3B3-F41D335C567D}">
      <dgm:prSet phldrT="[Tekst]" custT="1"/>
      <dgm:spPr/>
      <dgm:t>
        <a:bodyPr/>
        <a:lstStyle/>
        <a:p>
          <a:r>
            <a:rPr lang="pl-PL" sz="1800" dirty="0" smtClean="0"/>
            <a:t>Kryteria merytoryczne – zerojedynkowe</a:t>
          </a:r>
          <a:endParaRPr lang="pl-PL" sz="1800" dirty="0"/>
        </a:p>
      </dgm:t>
    </dgm:pt>
    <dgm:pt modelId="{21D32748-C5C7-4A8D-9931-6173650E7B3F}" type="parTrans" cxnId="{545100AB-0D59-461C-9F10-452EE757391D}">
      <dgm:prSet/>
      <dgm:spPr/>
      <dgm:t>
        <a:bodyPr/>
        <a:lstStyle/>
        <a:p>
          <a:endParaRPr lang="pl-PL"/>
        </a:p>
      </dgm:t>
    </dgm:pt>
    <dgm:pt modelId="{602710D8-7F76-4E12-9BDD-1F78B9FB88F2}" type="sibTrans" cxnId="{545100AB-0D59-461C-9F10-452EE757391D}">
      <dgm:prSet/>
      <dgm:spPr/>
      <dgm:t>
        <a:bodyPr/>
        <a:lstStyle/>
        <a:p>
          <a:endParaRPr lang="pl-PL"/>
        </a:p>
      </dgm:t>
    </dgm:pt>
    <dgm:pt modelId="{E421C2C2-498F-42BC-B9C7-7313B7DFB821}">
      <dgm:prSet phldrT="[Tekst]" custT="1"/>
      <dgm:spPr/>
      <dgm:t>
        <a:bodyPr/>
        <a:lstStyle/>
        <a:p>
          <a:r>
            <a:rPr lang="pl-PL" sz="1800" dirty="0" smtClean="0"/>
            <a:t>Kryteria merytoryczne – specyficzne obligatoryjne</a:t>
          </a:r>
          <a:endParaRPr lang="pl-PL" sz="1800" dirty="0"/>
        </a:p>
      </dgm:t>
    </dgm:pt>
    <dgm:pt modelId="{7A1476D1-3EB9-4D31-87D2-E65CB4548159}" type="parTrans" cxnId="{E2AB7C02-19E5-42DE-9DD9-77CE8E71D575}">
      <dgm:prSet/>
      <dgm:spPr/>
      <dgm:t>
        <a:bodyPr/>
        <a:lstStyle/>
        <a:p>
          <a:endParaRPr lang="pl-PL"/>
        </a:p>
      </dgm:t>
    </dgm:pt>
    <dgm:pt modelId="{45236222-F2D2-4BFE-8B24-6D9DFD4A2770}" type="sibTrans" cxnId="{E2AB7C02-19E5-42DE-9DD9-77CE8E71D575}">
      <dgm:prSet/>
      <dgm:spPr/>
      <dgm:t>
        <a:bodyPr/>
        <a:lstStyle/>
        <a:p>
          <a:endParaRPr lang="pl-PL"/>
        </a:p>
      </dgm:t>
    </dgm:pt>
    <dgm:pt modelId="{49B16E68-6082-4DE0-AC0D-9BF8885E6997}">
      <dgm:prSet phldrT="[Tekst]" custT="1"/>
      <dgm:spPr/>
      <dgm:t>
        <a:bodyPr/>
        <a:lstStyle/>
        <a:p>
          <a:r>
            <a:rPr lang="pl-PL" sz="1800" dirty="0" smtClean="0"/>
            <a:t>Kryteria merytoryczne punktowe</a:t>
          </a:r>
          <a:endParaRPr lang="pl-PL" sz="1800" dirty="0"/>
        </a:p>
      </dgm:t>
    </dgm:pt>
    <dgm:pt modelId="{81082584-AC3B-4651-BA74-F67A05AE9A4A}" type="parTrans" cxnId="{E7104C8D-2301-4AE5-A612-E3DE455EAEB7}">
      <dgm:prSet/>
      <dgm:spPr/>
      <dgm:t>
        <a:bodyPr/>
        <a:lstStyle/>
        <a:p>
          <a:endParaRPr lang="pl-PL"/>
        </a:p>
      </dgm:t>
    </dgm:pt>
    <dgm:pt modelId="{AB9A6432-D766-4E99-935E-4B52D150B52B}" type="sibTrans" cxnId="{E7104C8D-2301-4AE5-A612-E3DE455EAEB7}">
      <dgm:prSet/>
      <dgm:spPr/>
      <dgm:t>
        <a:bodyPr/>
        <a:lstStyle/>
        <a:p>
          <a:endParaRPr lang="pl-PL"/>
        </a:p>
      </dgm:t>
    </dgm:pt>
    <dgm:pt modelId="{2337A709-E36D-42E7-B977-907617DCF36E}">
      <dgm:prSet phldrT="[Tekst]" custT="1"/>
      <dgm:spPr/>
      <dgm:t>
        <a:bodyPr/>
        <a:lstStyle/>
        <a:p>
          <a:r>
            <a:rPr lang="pl-PL" sz="1800" dirty="0" smtClean="0"/>
            <a:t>Kryteria merytoryczne – specyficzne fakultatywne</a:t>
          </a:r>
          <a:endParaRPr lang="pl-PL" sz="1800" dirty="0"/>
        </a:p>
      </dgm:t>
    </dgm:pt>
    <dgm:pt modelId="{A29B368D-BC24-4FB8-AD2D-AC620A8F587F}" type="parTrans" cxnId="{2F538648-B85B-4670-A167-CF5F2348214C}">
      <dgm:prSet/>
      <dgm:spPr/>
      <dgm:t>
        <a:bodyPr/>
        <a:lstStyle/>
        <a:p>
          <a:endParaRPr lang="pl-PL"/>
        </a:p>
      </dgm:t>
    </dgm:pt>
    <dgm:pt modelId="{52C840F0-F447-44FF-A5DE-CF339EB929B4}" type="sibTrans" cxnId="{2F538648-B85B-4670-A167-CF5F2348214C}">
      <dgm:prSet/>
      <dgm:spPr/>
      <dgm:t>
        <a:bodyPr/>
        <a:lstStyle/>
        <a:p>
          <a:endParaRPr lang="pl-PL"/>
        </a:p>
      </dgm:t>
    </dgm:pt>
    <dgm:pt modelId="{55D6B5A3-E434-40BA-B167-B056A07AE179}" type="pres">
      <dgm:prSet presAssocID="{5AE1FCB9-758F-4121-A79A-CC5A26700D7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931C5F36-3E69-4CB6-8F70-5E05F3881DAE}" type="pres">
      <dgm:prSet presAssocID="{4B8DB5AB-5755-4598-8A93-D9E3D1281543}" presName="composite" presStyleCnt="0"/>
      <dgm:spPr/>
    </dgm:pt>
    <dgm:pt modelId="{99FEA82C-2068-4FF9-A0F0-92375F760FD2}" type="pres">
      <dgm:prSet presAssocID="{4B8DB5AB-5755-4598-8A93-D9E3D1281543}" presName="bentUpArrow1" presStyleLbl="alignImgPlace1" presStyleIdx="0" presStyleCnt="2" custLinFactNeighborX="-55093" custLinFactNeighborY="2163"/>
      <dgm:spPr/>
    </dgm:pt>
    <dgm:pt modelId="{CFD024AD-E6E1-40A6-8FE5-67CE628244DD}" type="pres">
      <dgm:prSet presAssocID="{4B8DB5AB-5755-4598-8A93-D9E3D1281543}" presName="ParentText" presStyleLbl="node1" presStyleIdx="0" presStyleCnt="3" custLinFactNeighborX="-35973" custLinFactNeighborY="12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2CEDDF-9119-4122-A380-F6D21FB17F4F}" type="pres">
      <dgm:prSet presAssocID="{4B8DB5AB-5755-4598-8A93-D9E3D128154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3C48CA-5569-4137-B6AA-505AC6E10674}" type="pres">
      <dgm:prSet presAssocID="{0F4E0308-67AC-44DE-B4A7-3DCD2A25BF0A}" presName="sibTrans" presStyleCnt="0"/>
      <dgm:spPr/>
    </dgm:pt>
    <dgm:pt modelId="{314D28BB-75B9-4FDA-8A67-EB1C23F228CB}" type="pres">
      <dgm:prSet presAssocID="{8298875E-9634-47B8-A5BF-93C58736EC74}" presName="composite" presStyleCnt="0"/>
      <dgm:spPr/>
    </dgm:pt>
    <dgm:pt modelId="{DBF0EAEC-2303-4D44-AF6A-6C7AB5610D1B}" type="pres">
      <dgm:prSet presAssocID="{8298875E-9634-47B8-A5BF-93C58736EC74}" presName="bentUpArrow1" presStyleLbl="alignImgPlace1" presStyleIdx="1" presStyleCnt="2" custLinFactNeighborX="-56992" custLinFactNeighborY="-1"/>
      <dgm:spPr/>
    </dgm:pt>
    <dgm:pt modelId="{4EA2DB0A-4916-43D6-A1E7-CF92D1319BA4}" type="pres">
      <dgm:prSet presAssocID="{8298875E-9634-47B8-A5BF-93C58736EC74}" presName="ParentText" presStyleLbl="node1" presStyleIdx="1" presStyleCnt="3" custLinFactNeighborX="-40493" custLinFactNeighborY="12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6F4B1C-52AF-493D-AE36-358A22897E67}" type="pres">
      <dgm:prSet presAssocID="{8298875E-9634-47B8-A5BF-93C58736EC74}" presName="ChildText" presStyleLbl="revTx" presStyleIdx="1" presStyleCnt="3" custScaleX="397773" custLinFactNeighborX="99191" custLinFactNeighborY="3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6F69FB-B52F-40E0-9022-A8B45EF7947C}" type="pres">
      <dgm:prSet presAssocID="{3FC20B37-C2C4-4A9C-8351-1EA723BEECD0}" presName="sibTrans" presStyleCnt="0"/>
      <dgm:spPr/>
    </dgm:pt>
    <dgm:pt modelId="{7EE82840-CE2F-48E8-A83C-0150D73F3806}" type="pres">
      <dgm:prSet presAssocID="{204BE4FD-4A62-4A32-925B-85576122D7EA}" presName="composite" presStyleCnt="0"/>
      <dgm:spPr/>
    </dgm:pt>
    <dgm:pt modelId="{449DE5B0-565E-4095-9AAE-AAF1C8D98D03}" type="pres">
      <dgm:prSet presAssocID="{204BE4FD-4A62-4A32-925B-85576122D7EA}" presName="ParentText" presStyleLbl="node1" presStyleIdx="2" presStyleCnt="3" custLinFactNeighborX="-41969" custLinFactNeighborY="6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9F7A3C-C73C-499E-BADE-536948675B9E}" type="pres">
      <dgm:prSet presAssocID="{204BE4FD-4A62-4A32-925B-85576122D7EA}" presName="FinalChildText" presStyleLbl="revTx" presStyleIdx="2" presStyleCnt="3" custScaleX="300147" custLinFactNeighborX="43428" custLinFactNeighborY="3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9E5F74-6E24-4240-B426-C51AC58CCC35}" type="presOf" srcId="{8298875E-9634-47B8-A5BF-93C58736EC74}" destId="{4EA2DB0A-4916-43D6-A1E7-CF92D1319BA4}" srcOrd="0" destOrd="0" presId="urn:microsoft.com/office/officeart/2005/8/layout/StepDownProcess"/>
    <dgm:cxn modelId="{D416910A-8DE6-4607-AEEC-FF27B12231B0}" type="presOf" srcId="{E421C2C2-498F-42BC-B9C7-7313B7DFB821}" destId="{4D6F4B1C-52AF-493D-AE36-358A22897E67}" srcOrd="0" destOrd="1" presId="urn:microsoft.com/office/officeart/2005/8/layout/StepDownProcess"/>
    <dgm:cxn modelId="{E2AB7C02-19E5-42DE-9DD9-77CE8E71D575}" srcId="{8298875E-9634-47B8-A5BF-93C58736EC74}" destId="{E421C2C2-498F-42BC-B9C7-7313B7DFB821}" srcOrd="1" destOrd="0" parTransId="{7A1476D1-3EB9-4D31-87D2-E65CB4548159}" sibTransId="{45236222-F2D2-4BFE-8B24-6D9DFD4A2770}"/>
    <dgm:cxn modelId="{CCABD5DD-0052-41DB-98F6-9D0EB84E94C1}" type="presOf" srcId="{8D43A150-5742-4FB3-9AB2-D61CD11FE1DA}" destId="{4D6F4B1C-52AF-493D-AE36-358A22897E67}" srcOrd="0" destOrd="0" presId="urn:microsoft.com/office/officeart/2005/8/layout/StepDownProcess"/>
    <dgm:cxn modelId="{541DFA20-D004-4A9E-97C8-DDBD50F66709}" type="presOf" srcId="{CB8A48ED-9ABA-4A62-B3B3-F41D335C567D}" destId="{769F7A3C-C73C-499E-BADE-536948675B9E}" srcOrd="0" destOrd="0" presId="urn:microsoft.com/office/officeart/2005/8/layout/StepDownProcess"/>
    <dgm:cxn modelId="{E7104C8D-2301-4AE5-A612-E3DE455EAEB7}" srcId="{204BE4FD-4A62-4A32-925B-85576122D7EA}" destId="{49B16E68-6082-4DE0-AC0D-9BF8885E6997}" srcOrd="1" destOrd="0" parTransId="{81082584-AC3B-4651-BA74-F67A05AE9A4A}" sibTransId="{AB9A6432-D766-4E99-935E-4B52D150B52B}"/>
    <dgm:cxn modelId="{3D300641-0A4F-4312-A283-BA2ECBEAD29B}" type="presOf" srcId="{2337A709-E36D-42E7-B977-907617DCF36E}" destId="{769F7A3C-C73C-499E-BADE-536948675B9E}" srcOrd="0" destOrd="2" presId="urn:microsoft.com/office/officeart/2005/8/layout/StepDownProcess"/>
    <dgm:cxn modelId="{2F538648-B85B-4670-A167-CF5F2348214C}" srcId="{204BE4FD-4A62-4A32-925B-85576122D7EA}" destId="{2337A709-E36D-42E7-B977-907617DCF36E}" srcOrd="2" destOrd="0" parTransId="{A29B368D-BC24-4FB8-AD2D-AC620A8F587F}" sibTransId="{52C840F0-F447-44FF-A5DE-CF339EB929B4}"/>
    <dgm:cxn modelId="{9D37067C-A236-48D9-A969-DDECDB258924}" type="presOf" srcId="{5AE1FCB9-758F-4121-A79A-CC5A26700D7C}" destId="{55D6B5A3-E434-40BA-B167-B056A07AE179}" srcOrd="0" destOrd="0" presId="urn:microsoft.com/office/officeart/2005/8/layout/StepDownProcess"/>
    <dgm:cxn modelId="{6B0754CC-973A-4A52-B248-9C0BE8B3D9EA}" type="presOf" srcId="{204BE4FD-4A62-4A32-925B-85576122D7EA}" destId="{449DE5B0-565E-4095-9AAE-AAF1C8D98D03}" srcOrd="0" destOrd="0" presId="urn:microsoft.com/office/officeart/2005/8/layout/StepDownProcess"/>
    <dgm:cxn modelId="{D76FBFB4-F39E-4173-803A-2FB8DEA7BFE0}" srcId="{5AE1FCB9-758F-4121-A79A-CC5A26700D7C}" destId="{4B8DB5AB-5755-4598-8A93-D9E3D1281543}" srcOrd="0" destOrd="0" parTransId="{7A8602D4-4F8F-4294-A2AA-3808AC3AD997}" sibTransId="{0F4E0308-67AC-44DE-B4A7-3DCD2A25BF0A}"/>
    <dgm:cxn modelId="{806ABBBD-C341-47A9-92C4-B9B4611DDF13}" srcId="{5AE1FCB9-758F-4121-A79A-CC5A26700D7C}" destId="{204BE4FD-4A62-4A32-925B-85576122D7EA}" srcOrd="2" destOrd="0" parTransId="{8F7067E0-6FB9-4E8F-B6E1-6F955D49913B}" sibTransId="{0308D8F4-94D9-4E71-97C3-0025F30B5023}"/>
    <dgm:cxn modelId="{4B4A465E-1978-499F-A3DB-4E0CB90BF37F}" type="presOf" srcId="{4B8DB5AB-5755-4598-8A93-D9E3D1281543}" destId="{CFD024AD-E6E1-40A6-8FE5-67CE628244DD}" srcOrd="0" destOrd="0" presId="urn:microsoft.com/office/officeart/2005/8/layout/StepDownProcess"/>
    <dgm:cxn modelId="{545100AB-0D59-461C-9F10-452EE757391D}" srcId="{204BE4FD-4A62-4A32-925B-85576122D7EA}" destId="{CB8A48ED-9ABA-4A62-B3B3-F41D335C567D}" srcOrd="0" destOrd="0" parTransId="{21D32748-C5C7-4A8D-9931-6173650E7B3F}" sibTransId="{602710D8-7F76-4E12-9BDD-1F78B9FB88F2}"/>
    <dgm:cxn modelId="{0DAA8778-E14A-40CC-A357-7D0498223C5E}" type="presOf" srcId="{49B16E68-6082-4DE0-AC0D-9BF8885E6997}" destId="{769F7A3C-C73C-499E-BADE-536948675B9E}" srcOrd="0" destOrd="1" presId="urn:microsoft.com/office/officeart/2005/8/layout/StepDownProcess"/>
    <dgm:cxn modelId="{51552900-3286-446E-92C2-057E16456D12}" srcId="{5AE1FCB9-758F-4121-A79A-CC5A26700D7C}" destId="{8298875E-9634-47B8-A5BF-93C58736EC74}" srcOrd="1" destOrd="0" parTransId="{971789E3-FEE5-4134-9407-D969C6DCF9A4}" sibTransId="{3FC20B37-C2C4-4A9C-8351-1EA723BEECD0}"/>
    <dgm:cxn modelId="{99776832-63E8-4166-A24A-97D34B558B9A}" srcId="{8298875E-9634-47B8-A5BF-93C58736EC74}" destId="{8D43A150-5742-4FB3-9AB2-D61CD11FE1DA}" srcOrd="0" destOrd="0" parTransId="{B1718E0F-833E-4E29-8D44-3774B36FCF8C}" sibTransId="{777DBFCA-4E3E-4FB9-9EFC-025CFD3D1606}"/>
    <dgm:cxn modelId="{DD185534-63A1-4C58-B207-D47061A1D48E}" type="presParOf" srcId="{55D6B5A3-E434-40BA-B167-B056A07AE179}" destId="{931C5F36-3E69-4CB6-8F70-5E05F3881DAE}" srcOrd="0" destOrd="0" presId="urn:microsoft.com/office/officeart/2005/8/layout/StepDownProcess"/>
    <dgm:cxn modelId="{3CAA1BE6-C713-43F6-96B8-1A2CF2E0C930}" type="presParOf" srcId="{931C5F36-3E69-4CB6-8F70-5E05F3881DAE}" destId="{99FEA82C-2068-4FF9-A0F0-92375F760FD2}" srcOrd="0" destOrd="0" presId="urn:microsoft.com/office/officeart/2005/8/layout/StepDownProcess"/>
    <dgm:cxn modelId="{7CA88516-8593-4C0F-A4C3-B5E32BC96102}" type="presParOf" srcId="{931C5F36-3E69-4CB6-8F70-5E05F3881DAE}" destId="{CFD024AD-E6E1-40A6-8FE5-67CE628244DD}" srcOrd="1" destOrd="0" presId="urn:microsoft.com/office/officeart/2005/8/layout/StepDownProcess"/>
    <dgm:cxn modelId="{B76C08D7-FC7B-4A9B-AA35-94D2E877387F}" type="presParOf" srcId="{931C5F36-3E69-4CB6-8F70-5E05F3881DAE}" destId="{692CEDDF-9119-4122-A380-F6D21FB17F4F}" srcOrd="2" destOrd="0" presId="urn:microsoft.com/office/officeart/2005/8/layout/StepDownProcess"/>
    <dgm:cxn modelId="{F449BD88-7278-4723-9121-F6CB3EFE341B}" type="presParOf" srcId="{55D6B5A3-E434-40BA-B167-B056A07AE179}" destId="{5B3C48CA-5569-4137-B6AA-505AC6E10674}" srcOrd="1" destOrd="0" presId="urn:microsoft.com/office/officeart/2005/8/layout/StepDownProcess"/>
    <dgm:cxn modelId="{37C591A2-5C02-4101-BF52-36E1C534E9E9}" type="presParOf" srcId="{55D6B5A3-E434-40BA-B167-B056A07AE179}" destId="{314D28BB-75B9-4FDA-8A67-EB1C23F228CB}" srcOrd="2" destOrd="0" presId="urn:microsoft.com/office/officeart/2005/8/layout/StepDownProcess"/>
    <dgm:cxn modelId="{A79091F3-9A94-4AB0-8CD2-83A303343B26}" type="presParOf" srcId="{314D28BB-75B9-4FDA-8A67-EB1C23F228CB}" destId="{DBF0EAEC-2303-4D44-AF6A-6C7AB5610D1B}" srcOrd="0" destOrd="0" presId="urn:microsoft.com/office/officeart/2005/8/layout/StepDownProcess"/>
    <dgm:cxn modelId="{CF61590A-2220-4827-BE7E-362A6D0B4D6F}" type="presParOf" srcId="{314D28BB-75B9-4FDA-8A67-EB1C23F228CB}" destId="{4EA2DB0A-4916-43D6-A1E7-CF92D1319BA4}" srcOrd="1" destOrd="0" presId="urn:microsoft.com/office/officeart/2005/8/layout/StepDownProcess"/>
    <dgm:cxn modelId="{92720239-0D2E-4614-9F0A-F707A0BDFE4C}" type="presParOf" srcId="{314D28BB-75B9-4FDA-8A67-EB1C23F228CB}" destId="{4D6F4B1C-52AF-493D-AE36-358A22897E67}" srcOrd="2" destOrd="0" presId="urn:microsoft.com/office/officeart/2005/8/layout/StepDownProcess"/>
    <dgm:cxn modelId="{417C1E7C-0878-4E4C-8234-643CC56949C3}" type="presParOf" srcId="{55D6B5A3-E434-40BA-B167-B056A07AE179}" destId="{0C6F69FB-B52F-40E0-9022-A8B45EF7947C}" srcOrd="3" destOrd="0" presId="urn:microsoft.com/office/officeart/2005/8/layout/StepDownProcess"/>
    <dgm:cxn modelId="{A0C0330A-2E4F-431B-AB8C-37F615F5C405}" type="presParOf" srcId="{55D6B5A3-E434-40BA-B167-B056A07AE179}" destId="{7EE82840-CE2F-48E8-A83C-0150D73F3806}" srcOrd="4" destOrd="0" presId="urn:microsoft.com/office/officeart/2005/8/layout/StepDownProcess"/>
    <dgm:cxn modelId="{DC8C9371-6D24-457B-9C3E-F71A898F7E3E}" type="presParOf" srcId="{7EE82840-CE2F-48E8-A83C-0150D73F3806}" destId="{449DE5B0-565E-4095-9AAE-AAF1C8D98D03}" srcOrd="0" destOrd="0" presId="urn:microsoft.com/office/officeart/2005/8/layout/StepDownProcess"/>
    <dgm:cxn modelId="{F0023389-58D4-4F6C-BFEA-E5C40F7256CF}" type="presParOf" srcId="{7EE82840-CE2F-48E8-A83C-0150D73F3806}" destId="{769F7A3C-C73C-499E-BADE-536948675B9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9D7BE-0DA2-4659-ADA1-CB4A69A4E244}">
      <dsp:nvSpPr>
        <dsp:cNvPr id="0" name=""/>
        <dsp:cNvSpPr/>
      </dsp:nvSpPr>
      <dsp:spPr>
        <a:xfrm>
          <a:off x="3171824" y="3241"/>
          <a:ext cx="4757737" cy="13241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500" b="1" kern="1200" dirty="0" smtClean="0"/>
            <a:t>do 23 marca 2017r.</a:t>
          </a:r>
          <a:endParaRPr lang="pl-PL" sz="2500" b="1" kern="1200" dirty="0"/>
        </a:p>
      </dsp:txBody>
      <dsp:txXfrm>
        <a:off x="3171824" y="168763"/>
        <a:ext cx="4261170" cy="993135"/>
      </dsp:txXfrm>
    </dsp:sp>
    <dsp:sp modelId="{F9DDC7AE-8E16-4F43-89CC-FD40E1F0F309}">
      <dsp:nvSpPr>
        <dsp:cNvPr id="0" name=""/>
        <dsp:cNvSpPr/>
      </dsp:nvSpPr>
      <dsp:spPr>
        <a:xfrm>
          <a:off x="0" y="3241"/>
          <a:ext cx="3171824" cy="13241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Weryfikacja wymogów formalnych</a:t>
          </a:r>
          <a:endParaRPr lang="pl-PL" sz="2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4641" y="67882"/>
        <a:ext cx="3042542" cy="1194897"/>
      </dsp:txXfrm>
    </dsp:sp>
    <dsp:sp modelId="{B359540E-FB19-409B-89E5-AF3266402601}">
      <dsp:nvSpPr>
        <dsp:cNvPr id="0" name=""/>
        <dsp:cNvSpPr/>
      </dsp:nvSpPr>
      <dsp:spPr>
        <a:xfrm>
          <a:off x="3171824" y="1459839"/>
          <a:ext cx="4757737" cy="13241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500" b="1" kern="1200" dirty="0" smtClean="0"/>
            <a:t>do 7 kwietnia 2017r.</a:t>
          </a:r>
          <a:endParaRPr lang="pl-PL" sz="2500" b="1" kern="1200" dirty="0"/>
        </a:p>
      </dsp:txBody>
      <dsp:txXfrm>
        <a:off x="3171824" y="1625361"/>
        <a:ext cx="4261170" cy="993135"/>
      </dsp:txXfrm>
    </dsp:sp>
    <dsp:sp modelId="{B3148D09-805E-4FE6-A34E-5FB33BF2F6B0}">
      <dsp:nvSpPr>
        <dsp:cNvPr id="0" name=""/>
        <dsp:cNvSpPr/>
      </dsp:nvSpPr>
      <dsp:spPr>
        <a:xfrm>
          <a:off x="0" y="1486812"/>
          <a:ext cx="3171824" cy="132417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340759"/>
                <a:satOff val="-2919"/>
                <a:lumOff val="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Ocena formalna</a:t>
          </a:r>
          <a:endParaRPr lang="pl-PL" sz="2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4641" y="1551453"/>
        <a:ext cx="3042542" cy="1194897"/>
      </dsp:txXfrm>
    </dsp:sp>
    <dsp:sp modelId="{0738FFD3-11F4-410A-8BA3-F76A3BE39423}">
      <dsp:nvSpPr>
        <dsp:cNvPr id="0" name=""/>
        <dsp:cNvSpPr/>
      </dsp:nvSpPr>
      <dsp:spPr>
        <a:xfrm>
          <a:off x="3172599" y="2940013"/>
          <a:ext cx="4753090" cy="13241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500" b="1" kern="1200" dirty="0" smtClean="0"/>
            <a:t>do 9 czerwca 2017r.</a:t>
          </a:r>
          <a:endParaRPr lang="pl-PL" sz="2500" b="1" kern="1200" dirty="0"/>
        </a:p>
      </dsp:txBody>
      <dsp:txXfrm>
        <a:off x="3172599" y="3105535"/>
        <a:ext cx="4256523" cy="993135"/>
      </dsp:txXfrm>
    </dsp:sp>
    <dsp:sp modelId="{92722C01-D65F-4486-8E41-1B74D9AE320E}">
      <dsp:nvSpPr>
        <dsp:cNvPr id="0" name=""/>
        <dsp:cNvSpPr/>
      </dsp:nvSpPr>
      <dsp:spPr>
        <a:xfrm>
          <a:off x="0" y="2919678"/>
          <a:ext cx="3168727" cy="137133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681519"/>
                <a:satOff val="-5839"/>
                <a:lumOff val="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Ocena merytoryczna</a:t>
          </a:r>
        </a:p>
      </dsp:txBody>
      <dsp:txXfrm>
        <a:off x="66943" y="2986621"/>
        <a:ext cx="3034841" cy="1237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2CF75-7D97-4850-9046-23CBA4E7E4F9}">
      <dsp:nvSpPr>
        <dsp:cNvPr id="0" name=""/>
        <dsp:cNvSpPr/>
      </dsp:nvSpPr>
      <dsp:spPr>
        <a:xfrm>
          <a:off x="972731" y="28438"/>
          <a:ext cx="2318816" cy="1159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rezultatu bezpośredniego</a:t>
          </a:r>
          <a:endParaRPr lang="pl-PL" sz="2600" kern="1200" dirty="0"/>
        </a:p>
      </dsp:txBody>
      <dsp:txXfrm>
        <a:off x="1006689" y="62396"/>
        <a:ext cx="2250900" cy="1091492"/>
      </dsp:txXfrm>
    </dsp:sp>
    <dsp:sp modelId="{2E1979B4-D654-42C4-B6D1-177D0FC5228A}">
      <dsp:nvSpPr>
        <dsp:cNvPr id="0" name=""/>
        <dsp:cNvSpPr/>
      </dsp:nvSpPr>
      <dsp:spPr>
        <a:xfrm>
          <a:off x="1204612" y="1187846"/>
          <a:ext cx="231881" cy="84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153"/>
              </a:lnTo>
              <a:lnTo>
                <a:pt x="231881" y="84415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CD32A-5CEF-4D36-9F73-B8E6FBEA4AD0}">
      <dsp:nvSpPr>
        <dsp:cNvPr id="0" name=""/>
        <dsp:cNvSpPr/>
      </dsp:nvSpPr>
      <dsp:spPr>
        <a:xfrm>
          <a:off x="1436494" y="1452295"/>
          <a:ext cx="1855053" cy="1159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WLWK</a:t>
          </a:r>
          <a:endParaRPr lang="pl-PL" sz="2800" kern="1200" dirty="0"/>
        </a:p>
      </dsp:txBody>
      <dsp:txXfrm>
        <a:off x="1470452" y="1486253"/>
        <a:ext cx="1787137" cy="1091492"/>
      </dsp:txXfrm>
    </dsp:sp>
    <dsp:sp modelId="{9CD3FF08-2626-4A0C-BF57-92D64C08DAF7}">
      <dsp:nvSpPr>
        <dsp:cNvPr id="0" name=""/>
        <dsp:cNvSpPr/>
      </dsp:nvSpPr>
      <dsp:spPr>
        <a:xfrm>
          <a:off x="1204612" y="1187846"/>
          <a:ext cx="231881" cy="2293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3413"/>
              </a:lnTo>
              <a:lnTo>
                <a:pt x="231881" y="22934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BEED6-BE28-4161-BFC0-E61ACAF7348F}">
      <dsp:nvSpPr>
        <dsp:cNvPr id="0" name=""/>
        <dsp:cNvSpPr/>
      </dsp:nvSpPr>
      <dsp:spPr>
        <a:xfrm>
          <a:off x="1436494" y="2901556"/>
          <a:ext cx="1855053" cy="1159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specyficzne</a:t>
          </a:r>
          <a:endParaRPr lang="pl-PL" sz="2800" kern="1200" dirty="0"/>
        </a:p>
      </dsp:txBody>
      <dsp:txXfrm>
        <a:off x="1470452" y="2935514"/>
        <a:ext cx="1787137" cy="1091492"/>
      </dsp:txXfrm>
    </dsp:sp>
    <dsp:sp modelId="{A5682DAA-B533-4660-BC66-CEEA667DD36C}">
      <dsp:nvSpPr>
        <dsp:cNvPr id="0" name=""/>
        <dsp:cNvSpPr/>
      </dsp:nvSpPr>
      <dsp:spPr>
        <a:xfrm>
          <a:off x="3871252" y="3035"/>
          <a:ext cx="2318816" cy="1159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produktu</a:t>
          </a:r>
          <a:endParaRPr lang="pl-PL" sz="2600" kern="1200" dirty="0"/>
        </a:p>
      </dsp:txBody>
      <dsp:txXfrm>
        <a:off x="3905210" y="36993"/>
        <a:ext cx="2250900" cy="1091492"/>
      </dsp:txXfrm>
    </dsp:sp>
    <dsp:sp modelId="{C0E78865-D995-4D0D-B2D8-D544191FC4C1}">
      <dsp:nvSpPr>
        <dsp:cNvPr id="0" name=""/>
        <dsp:cNvSpPr/>
      </dsp:nvSpPr>
      <dsp:spPr>
        <a:xfrm>
          <a:off x="4103133" y="1162443"/>
          <a:ext cx="231881" cy="869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556"/>
              </a:lnTo>
              <a:lnTo>
                <a:pt x="231881" y="8695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FE3D6-490A-4B44-A317-EB7B865F5472}">
      <dsp:nvSpPr>
        <dsp:cNvPr id="0" name=""/>
        <dsp:cNvSpPr/>
      </dsp:nvSpPr>
      <dsp:spPr>
        <a:xfrm>
          <a:off x="4335015" y="1452295"/>
          <a:ext cx="1855053" cy="1159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WLWK</a:t>
          </a:r>
          <a:endParaRPr lang="pl-PL" sz="2800" kern="1200" dirty="0"/>
        </a:p>
      </dsp:txBody>
      <dsp:txXfrm>
        <a:off x="4368973" y="1486253"/>
        <a:ext cx="1787137" cy="1091492"/>
      </dsp:txXfrm>
    </dsp:sp>
    <dsp:sp modelId="{957A3A1B-6EC4-4C7E-9472-F0C7E2BBEA64}">
      <dsp:nvSpPr>
        <dsp:cNvPr id="0" name=""/>
        <dsp:cNvSpPr/>
      </dsp:nvSpPr>
      <dsp:spPr>
        <a:xfrm>
          <a:off x="4103133" y="1162443"/>
          <a:ext cx="231881" cy="231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8816"/>
              </a:lnTo>
              <a:lnTo>
                <a:pt x="231881" y="23188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F5FDC-33C5-4619-9A51-99BE1674F812}">
      <dsp:nvSpPr>
        <dsp:cNvPr id="0" name=""/>
        <dsp:cNvSpPr/>
      </dsp:nvSpPr>
      <dsp:spPr>
        <a:xfrm>
          <a:off x="4335015" y="2901556"/>
          <a:ext cx="1855053" cy="1159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specyficzne</a:t>
          </a:r>
          <a:endParaRPr lang="pl-PL" sz="2800" kern="1200" dirty="0"/>
        </a:p>
      </dsp:txBody>
      <dsp:txXfrm>
        <a:off x="4368973" y="2935514"/>
        <a:ext cx="1787137" cy="1091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EA82C-2068-4FF9-A0F0-92375F760FD2}">
      <dsp:nvSpPr>
        <dsp:cNvPr id="0" name=""/>
        <dsp:cNvSpPr/>
      </dsp:nvSpPr>
      <dsp:spPr>
        <a:xfrm rot="5400000">
          <a:off x="298199" y="1270923"/>
          <a:ext cx="1102923" cy="1255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024AD-E6E1-40A6-8FE5-67CE628244DD}">
      <dsp:nvSpPr>
        <dsp:cNvPr id="0" name=""/>
        <dsp:cNvSpPr/>
      </dsp:nvSpPr>
      <dsp:spPr>
        <a:xfrm>
          <a:off x="29859" y="40361"/>
          <a:ext cx="1856673" cy="129961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Weryfikacja wymogów formalnych</a:t>
          </a:r>
          <a:endParaRPr lang="pl-PL" sz="21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312" y="103814"/>
        <a:ext cx="1729767" cy="1172705"/>
      </dsp:txXfrm>
    </dsp:sp>
    <dsp:sp modelId="{692CEDDF-9119-4122-A380-F6D21FB17F4F}">
      <dsp:nvSpPr>
        <dsp:cNvPr id="0" name=""/>
        <dsp:cNvSpPr/>
      </dsp:nvSpPr>
      <dsp:spPr>
        <a:xfrm>
          <a:off x="2554434" y="148402"/>
          <a:ext cx="1350367" cy="105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0EAEC-2303-4D44-AF6A-6C7AB5610D1B}">
      <dsp:nvSpPr>
        <dsp:cNvPr id="0" name=""/>
        <dsp:cNvSpPr/>
      </dsp:nvSpPr>
      <dsp:spPr>
        <a:xfrm rot="5400000">
          <a:off x="1967575" y="2706948"/>
          <a:ext cx="1102923" cy="1255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057036"/>
            <a:satOff val="-6941"/>
            <a:lumOff val="1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2DB0A-4916-43D6-A1E7-CF92D1319BA4}">
      <dsp:nvSpPr>
        <dsp:cNvPr id="0" name=""/>
        <dsp:cNvSpPr/>
      </dsp:nvSpPr>
      <dsp:spPr>
        <a:xfrm>
          <a:off x="1639158" y="1500254"/>
          <a:ext cx="1856673" cy="1299611"/>
        </a:xfrm>
        <a:prstGeom prst="roundRect">
          <a:avLst>
            <a:gd name="adj" fmla="val 1667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Ocena formalna</a:t>
          </a:r>
          <a:endParaRPr lang="pl-PL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02611" y="1563707"/>
        <a:ext cx="1729767" cy="1172705"/>
      </dsp:txXfrm>
    </dsp:sp>
    <dsp:sp modelId="{4D6F4B1C-52AF-493D-AE36-358A22897E67}">
      <dsp:nvSpPr>
        <dsp:cNvPr id="0" name=""/>
        <dsp:cNvSpPr/>
      </dsp:nvSpPr>
      <dsp:spPr>
        <a:xfrm>
          <a:off x="3576583" y="1641928"/>
          <a:ext cx="5371397" cy="105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Kryteria formalne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Kryteria merytoryczne – specyficzne obligatoryjne</a:t>
          </a:r>
          <a:endParaRPr lang="pl-PL" sz="1800" kern="1200" dirty="0"/>
        </a:p>
      </dsp:txBody>
      <dsp:txXfrm>
        <a:off x="3576583" y="1641928"/>
        <a:ext cx="5371397" cy="1050403"/>
      </dsp:txXfrm>
    </dsp:sp>
    <dsp:sp modelId="{449DE5B0-565E-4095-9AAE-AAF1C8D98D03}">
      <dsp:nvSpPr>
        <dsp:cNvPr id="0" name=""/>
        <dsp:cNvSpPr/>
      </dsp:nvSpPr>
      <dsp:spPr>
        <a:xfrm>
          <a:off x="2997292" y="2952192"/>
          <a:ext cx="1856673" cy="1299611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Ocena merytoryczna</a:t>
          </a:r>
          <a:endParaRPr lang="pl-PL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60745" y="3015645"/>
        <a:ext cx="1729767" cy="1172705"/>
      </dsp:txXfrm>
    </dsp:sp>
    <dsp:sp modelId="{769F7A3C-C73C-499E-BADE-536948675B9E}">
      <dsp:nvSpPr>
        <dsp:cNvPr id="0" name=""/>
        <dsp:cNvSpPr/>
      </dsp:nvSpPr>
      <dsp:spPr>
        <a:xfrm>
          <a:off x="4868271" y="3100392"/>
          <a:ext cx="4053087" cy="105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Kryteria merytoryczne – zerojedynkowe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Kryteria merytoryczne punktowe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Kryteria merytoryczne – specyficzne fakultatywne</a:t>
          </a:r>
          <a:endParaRPr lang="pl-PL" sz="1800" kern="1200" dirty="0"/>
        </a:p>
      </dsp:txBody>
      <dsp:txXfrm>
        <a:off x="4868271" y="3100392"/>
        <a:ext cx="4053087" cy="105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D933F7-8041-4C0F-B483-0E8EA43F59BB}" type="datetimeFigureOut">
              <a:rPr lang="pl-PL" smtClean="0"/>
              <a:t>2017-02-15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B86B4D-24E2-477F-85B4-04146EDA7E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079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8EB80A-2D1A-4CE6-AC1D-F7D28E52E4C9}" type="datetimeFigureOut">
              <a:rPr lang="pl-PL" smtClean="0"/>
              <a:t>2017-02-15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20C06-6CF2-4EF7-9029-FCD095479E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13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459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13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13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74">
              <a:defRPr/>
            </a:pPr>
            <a:r>
              <a:rPr lang="pl-PL" sz="1600" dirty="0"/>
              <a:t>Pod uwagę bierzemy subregion (zgodnie z zapisem przy punktacji) czy obszar realizacji projektu (zgodnie z brzmieniem kryterium), który może nie obejmować całego subregionu? Teoretycznie siedziba wnioskodawcy może mieścić się w subregionie ale poza obszarem realizacji projektu.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74">
              <a:defRPr/>
            </a:pPr>
            <a:r>
              <a:rPr lang="pl-PL" sz="1600" dirty="0"/>
              <a:t>Pod uwagę bierzemy subregion (zgodnie z zapisem przy punktacji) czy obszar realizacji projektu (zgodnie z brzmieniem kryterium), który może nie obejmować całego subregionu? </a:t>
            </a:r>
            <a:r>
              <a:rPr lang="pl-PL" sz="1600"/>
              <a:t>Teoretycznie siedziba wnioskodawcy może mieścić się w subregionie ale poza obszarem realizacji projektu.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13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3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1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42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26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48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86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35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9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79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04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85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80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14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00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0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0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393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17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67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6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07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85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2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990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11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04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05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57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78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56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12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332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863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711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1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140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7" y="75794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37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430" y="16925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866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5" y="72573"/>
            <a:ext cx="4542971" cy="663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0232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7" y="20135"/>
            <a:ext cx="4455658" cy="65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1391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87813"/>
            <a:ext cx="4762501" cy="520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7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60" y="135255"/>
            <a:ext cx="4572000" cy="499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54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m.palyska@up.gov.p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3.xml"/><Relationship Id="rId5" Type="http://schemas.openxmlformats.org/officeDocument/2006/relationships/hyperlink" Target="http://rpo.wupolsztyn.praca.gov.pl/" TargetMode="External"/><Relationship Id="rId4" Type="http://schemas.openxmlformats.org/officeDocument/2006/relationships/hyperlink" Target="mailto:d.kalski@up.gov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66750" y="5162383"/>
            <a:ext cx="7886700" cy="765977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Małgorzata </a:t>
            </a:r>
            <a:r>
              <a:rPr lang="pl-PL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Pałyska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Kalski</a:t>
            </a:r>
          </a:p>
          <a:p>
            <a:r>
              <a:rPr lang="pl-PL" sz="1400" dirty="0" smtClean="0"/>
              <a:t>Zespół ds. Informacji i Promocji</a:t>
            </a:r>
            <a:endParaRPr lang="pl-PL" sz="1400" dirty="0"/>
          </a:p>
        </p:txBody>
      </p:sp>
      <p:sp>
        <p:nvSpPr>
          <p:cNvPr id="3" name="Symbol zastępczy zawartości 4"/>
          <p:cNvSpPr>
            <a:spLocks noGrp="1"/>
          </p:cNvSpPr>
          <p:nvPr>
            <p:ph idx="10"/>
          </p:nvPr>
        </p:nvSpPr>
        <p:spPr>
          <a:xfrm>
            <a:off x="613410" y="6416039"/>
            <a:ext cx="7886700" cy="289969"/>
          </a:xfrm>
        </p:spPr>
        <p:txBody>
          <a:bodyPr>
            <a:normAutofit/>
          </a:bodyPr>
          <a:lstStyle/>
          <a:p>
            <a:pPr algn="ctr"/>
            <a:r>
              <a:rPr lang="pl-PL" sz="1400" dirty="0" smtClean="0"/>
              <a:t>Olsztyn, 15 lutego 2017 r.</a:t>
            </a:r>
            <a:endParaRPr lang="pl-PL" sz="14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931863" y="3669030"/>
            <a:ext cx="7617777" cy="173355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Prezentacja założeń konkursowych –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Działanie 10.2 RPO </a:t>
            </a:r>
            <a:r>
              <a:rPr lang="pl-PL" altLang="pl-PL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WiM</a:t>
            </a: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altLang="pl-PL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Aktywizacja zawodowa…</a:t>
            </a:r>
            <a:endParaRPr lang="pl-PL" altLang="pl-P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5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10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14612" y="1534602"/>
            <a:ext cx="8918070" cy="5192201"/>
          </a:xfrm>
        </p:spPr>
        <p:txBody>
          <a:bodyPr>
            <a:noAutofit/>
          </a:bodyPr>
          <a:lstStyle/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identyfikacja </a:t>
            </a:r>
            <a:r>
              <a:rPr lang="pl-PL" sz="2400" dirty="0"/>
              <a:t>potrzeb uczestnika projektu </a:t>
            </a:r>
            <a:r>
              <a:rPr lang="pl-PL" sz="2400" dirty="0" smtClean="0"/>
              <a:t>oraz opracowanie/ aktualizacja </a:t>
            </a:r>
            <a:r>
              <a:rPr lang="pl-PL" sz="2400" dirty="0"/>
              <a:t>dla każdego uczestnika </a:t>
            </a:r>
            <a:r>
              <a:rPr lang="pl-PL" sz="2400" dirty="0" smtClean="0"/>
              <a:t>IPD</a:t>
            </a:r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doradztwo </a:t>
            </a:r>
            <a:r>
              <a:rPr lang="pl-PL" sz="2400" dirty="0"/>
              <a:t>i poradnictwo </a:t>
            </a:r>
            <a:r>
              <a:rPr lang="pl-PL" sz="2400" dirty="0" smtClean="0"/>
              <a:t>zawodowe</a:t>
            </a:r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pośrednictwo pracy</a:t>
            </a:r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szkolenia </a:t>
            </a:r>
            <a:r>
              <a:rPr lang="pl-PL" sz="2400" dirty="0"/>
              <a:t>z zakresu aktywnego poszukiwania pracy oraz nabywania kompetencji </a:t>
            </a:r>
            <a:r>
              <a:rPr lang="pl-PL" sz="2400" dirty="0" smtClean="0"/>
              <a:t>kluczowych (umiejętności miękkie)</a:t>
            </a:r>
            <a:endParaRPr lang="pl-PL" sz="2400" dirty="0"/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w</a:t>
            </a:r>
            <a:r>
              <a:rPr lang="pl-PL" sz="2400" dirty="0" smtClean="0"/>
              <a:t>sparcie psychologiczno-doradcze</a:t>
            </a:r>
            <a:endParaRPr lang="pl-PL" sz="2400" dirty="0"/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s</a:t>
            </a:r>
            <a:r>
              <a:rPr lang="pl-PL" sz="2400" dirty="0" smtClean="0"/>
              <a:t>zkolenia mające na celu podniesienie/zdobycie </a:t>
            </a:r>
            <a:r>
              <a:rPr lang="pl-PL" sz="2400" dirty="0"/>
              <a:t>nowych umiejętności, kompetencji lub </a:t>
            </a:r>
            <a:r>
              <a:rPr lang="pl-PL" sz="2400" dirty="0" smtClean="0"/>
              <a:t>kwalifikacji</a:t>
            </a:r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staże </a:t>
            </a:r>
            <a:r>
              <a:rPr lang="pl-PL" sz="2400" dirty="0"/>
              <a:t>i praktyki </a:t>
            </a:r>
            <a:r>
              <a:rPr lang="pl-PL" sz="2400" dirty="0" smtClean="0"/>
              <a:t>zawodowe</a:t>
            </a:r>
          </a:p>
          <a:p>
            <a:pPr marL="441325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subsydiowanie zatrudnienie</a:t>
            </a:r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588894" y="974753"/>
            <a:ext cx="7886700" cy="559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Typy projektów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55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355601" y="2415625"/>
            <a:ext cx="8382000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57188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500" dirty="0" smtClean="0"/>
              <a:t>kompleksowe</a:t>
            </a:r>
          </a:p>
          <a:p>
            <a:pPr marL="357188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500" dirty="0"/>
              <a:t>z</a:t>
            </a:r>
            <a:r>
              <a:rPr lang="pl-PL" altLang="pl-PL" sz="2500" dirty="0" smtClean="0"/>
              <a:t>indywidualizowane</a:t>
            </a:r>
          </a:p>
          <a:p>
            <a:pPr marL="357188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500" dirty="0"/>
              <a:t>m</a:t>
            </a:r>
            <a:r>
              <a:rPr lang="pl-PL" sz="2500" dirty="0" smtClean="0"/>
              <a:t>ające na celu poprawę </a:t>
            </a:r>
            <a:r>
              <a:rPr lang="pl-PL" sz="2500" dirty="0"/>
              <a:t>sytuacji na rynku pracy lub </a:t>
            </a:r>
            <a:r>
              <a:rPr lang="pl-PL" sz="2500" dirty="0" smtClean="0"/>
              <a:t>uzyskanie zatrudnienia</a:t>
            </a:r>
          </a:p>
          <a:p>
            <a:pPr marL="357188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500" dirty="0"/>
              <a:t>o</a:t>
            </a:r>
            <a:r>
              <a:rPr lang="pl-PL" sz="2500" dirty="0" smtClean="0"/>
              <a:t>dpowiadające na potrzeby osób </a:t>
            </a:r>
            <a:r>
              <a:rPr lang="pl-PL" sz="2500" dirty="0"/>
              <a:t>z </a:t>
            </a:r>
            <a:r>
              <a:rPr lang="pl-PL" sz="2500" dirty="0" smtClean="0"/>
              <a:t>niepełnosprawnościami</a:t>
            </a:r>
            <a:endParaRPr lang="pl-PL" alt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Charakterystyka form wsparcia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792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369625" y="1779259"/>
            <a:ext cx="8140700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/>
              <a:t>z</a:t>
            </a:r>
            <a:r>
              <a:rPr lang="pl-PL" sz="2400" dirty="0" smtClean="0"/>
              <a:t>godne </a:t>
            </a:r>
            <a:r>
              <a:rPr lang="pl-PL" sz="2400" dirty="0"/>
              <a:t>ze zdiagnozowanymi potrzebami i potencjałem </a:t>
            </a:r>
            <a:r>
              <a:rPr lang="pl-PL" sz="2400" dirty="0" smtClean="0"/>
              <a:t>uczestnika </a:t>
            </a:r>
            <a:r>
              <a:rPr lang="pl-PL" sz="2400" dirty="0"/>
              <a:t>oraz zdiagnozowanymi potrzebami lokalnego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regionalnego rynku pracy </a:t>
            </a:r>
            <a:r>
              <a:rPr lang="pl-PL" sz="2400" dirty="0" smtClean="0"/>
              <a:t>(Barometr zawodów)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/>
              <a:t>p</a:t>
            </a:r>
            <a:r>
              <a:rPr lang="pl-PL" sz="2400" dirty="0" smtClean="0"/>
              <a:t>rowadzące do nabycia </a:t>
            </a:r>
            <a:r>
              <a:rPr lang="pl-PL" sz="2400" b="1" dirty="0"/>
              <a:t>kwalifikacji zawodowych lub </a:t>
            </a:r>
            <a:r>
              <a:rPr lang="pl-PL" sz="2400" b="1" dirty="0" smtClean="0"/>
              <a:t>kompetencji</a:t>
            </a:r>
            <a:r>
              <a:rPr lang="pl-PL" sz="2400" dirty="0" smtClean="0"/>
              <a:t> potwierdzonych </a:t>
            </a:r>
            <a:r>
              <a:rPr lang="pl-PL" sz="2400" dirty="0"/>
              <a:t>odpowiednim </a:t>
            </a:r>
            <a:r>
              <a:rPr lang="pl-PL" sz="2400" dirty="0" smtClean="0"/>
              <a:t>dokumentem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/>
              <a:t>w</a:t>
            </a:r>
            <a:r>
              <a:rPr lang="pl-PL" sz="2400" dirty="0" smtClean="0"/>
              <a:t>ykonawcy </a:t>
            </a:r>
            <a:r>
              <a:rPr lang="pl-PL" sz="2400" dirty="0"/>
              <a:t>szkoleń muszą posiadać wpis do </a:t>
            </a:r>
            <a:r>
              <a:rPr lang="pl-PL" sz="2400" b="1" i="1" dirty="0"/>
              <a:t>Rejestru Instytucji Szkoleniowych</a:t>
            </a:r>
            <a:r>
              <a:rPr lang="pl-PL" sz="2400" b="1" dirty="0"/>
              <a:t> </a:t>
            </a:r>
            <a:r>
              <a:rPr lang="pl-PL" sz="2400" dirty="0"/>
              <a:t>prowadzonego przez </a:t>
            </a:r>
            <a:r>
              <a:rPr lang="pl-PL" sz="2400" dirty="0" smtClean="0"/>
              <a:t>WUP właściwy </a:t>
            </a:r>
            <a:r>
              <a:rPr lang="pl-PL" sz="2400" dirty="0"/>
              <a:t>ze względu na siedzibę instytucji </a:t>
            </a:r>
            <a:r>
              <a:rPr lang="pl-PL" sz="2400" dirty="0" smtClean="0"/>
              <a:t>szkoleniowej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 smtClean="0"/>
              <a:t>można </a:t>
            </a:r>
            <a:r>
              <a:rPr lang="pl-PL" sz="2400" dirty="0"/>
              <a:t>wskazać przykładowe kierunki szkoleń, jednak bez ograniczania katalogu szkoleń dostępnych dla </a:t>
            </a:r>
            <a:r>
              <a:rPr lang="pl-PL" sz="2400" dirty="0" smtClean="0"/>
              <a:t>uczestników </a:t>
            </a: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96625" y="919091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Szkolenia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774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520700" y="2192819"/>
            <a:ext cx="81407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500" dirty="0" smtClean="0"/>
              <a:t>stypendium szkoleniowe </a:t>
            </a:r>
            <a:r>
              <a:rPr lang="pl-PL" sz="2500" dirty="0"/>
              <a:t>(997,40zł przy </a:t>
            </a:r>
            <a:r>
              <a:rPr lang="pl-PL" sz="2500" dirty="0" smtClean="0"/>
              <a:t>150h)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500" dirty="0" smtClean="0"/>
              <a:t>finansowanie </a:t>
            </a:r>
            <a:r>
              <a:rPr lang="pl-PL" sz="2500" dirty="0"/>
              <a:t>kosztu: </a:t>
            </a:r>
          </a:p>
          <a:p>
            <a:pPr marL="542925" indent="-3429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500" dirty="0" smtClean="0"/>
              <a:t>składek </a:t>
            </a:r>
            <a:r>
              <a:rPr lang="pl-PL" sz="2500" dirty="0"/>
              <a:t>na ubezpieczenia </a:t>
            </a:r>
            <a:r>
              <a:rPr lang="pl-PL" sz="2500" dirty="0" smtClean="0"/>
              <a:t>społeczne</a:t>
            </a:r>
          </a:p>
          <a:p>
            <a:pPr marL="542925" indent="-3429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500" dirty="0" smtClean="0"/>
              <a:t>opieki </a:t>
            </a:r>
            <a:r>
              <a:rPr lang="pl-PL" sz="2500" dirty="0"/>
              <a:t>nad dzieckiem/osobami zależnymi (</a:t>
            </a:r>
            <a:r>
              <a:rPr lang="pl-PL" sz="2500" dirty="0" smtClean="0"/>
              <a:t>415,60zł)</a:t>
            </a:r>
          </a:p>
          <a:p>
            <a:pPr marL="542925" indent="-3429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500" dirty="0" smtClean="0"/>
              <a:t>inne </a:t>
            </a:r>
            <a:r>
              <a:rPr lang="pl-PL" sz="2500" dirty="0"/>
              <a:t>koszty związane z odbywaniem </a:t>
            </a:r>
            <a:r>
              <a:rPr lang="pl-PL" sz="2500" dirty="0" smtClean="0"/>
              <a:t>szkolenia np</a:t>
            </a:r>
            <a:r>
              <a:rPr lang="pl-PL" sz="2500" dirty="0"/>
              <a:t>. </a:t>
            </a:r>
            <a:r>
              <a:rPr lang="pl-PL" sz="2500" dirty="0" smtClean="0"/>
              <a:t>dojazd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9361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286247" y="1335088"/>
            <a:ext cx="8095753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defRPr/>
            </a:pPr>
            <a:endParaRPr lang="pl-PL" altLang="pl-PL" dirty="0" smtClean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altLang="pl-PL" sz="2400" dirty="0" smtClean="0">
                <a:latin typeface="+mn-lt"/>
              </a:rPr>
              <a:t>długość od 3 do 12 miesięcy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stypendium stażowe (997,40zł przy 160h)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finansowanie kosztu: </a:t>
            </a:r>
          </a:p>
          <a:p>
            <a:pPr marL="542925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+mn-lt"/>
              </a:rPr>
              <a:t>składek </a:t>
            </a:r>
            <a:r>
              <a:rPr lang="pl-PL" sz="2400" dirty="0">
                <a:latin typeface="+mn-lt"/>
              </a:rPr>
              <a:t>na ubezpieczenia społeczne</a:t>
            </a:r>
            <a:endParaRPr lang="pl-PL" sz="2400" dirty="0" smtClean="0">
              <a:latin typeface="+mn-lt"/>
            </a:endParaRPr>
          </a:p>
          <a:p>
            <a:pPr marL="542925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+mn-lt"/>
              </a:rPr>
              <a:t>wynagrodzenia </a:t>
            </a:r>
            <a:r>
              <a:rPr lang="pl-PL" sz="2400" dirty="0">
                <a:latin typeface="+mn-lt"/>
              </a:rPr>
              <a:t>opiekuna </a:t>
            </a:r>
            <a:r>
              <a:rPr lang="pl-PL" sz="2400" dirty="0" smtClean="0">
                <a:latin typeface="+mn-lt"/>
              </a:rPr>
              <a:t>stażysty (500zł/5000zł)</a:t>
            </a:r>
            <a:endParaRPr lang="pl-PL" sz="2400" dirty="0">
              <a:latin typeface="+mn-lt"/>
            </a:endParaRPr>
          </a:p>
          <a:p>
            <a:pPr marL="542925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+mn-lt"/>
              </a:rPr>
              <a:t>opieki </a:t>
            </a:r>
            <a:r>
              <a:rPr lang="pl-PL" sz="2400" dirty="0">
                <a:latin typeface="+mn-lt"/>
              </a:rPr>
              <a:t>nad </a:t>
            </a:r>
            <a:r>
              <a:rPr lang="pl-PL" sz="2400" dirty="0" smtClean="0">
                <a:latin typeface="+mn-lt"/>
              </a:rPr>
              <a:t>dzieckiem/osobami zależnymi (415,60zł)</a:t>
            </a:r>
          </a:p>
          <a:p>
            <a:pPr marL="542925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+mn-lt"/>
              </a:rPr>
              <a:t>inne koszty </a:t>
            </a:r>
            <a:r>
              <a:rPr lang="pl-PL" sz="2400" dirty="0">
                <a:latin typeface="+mn-lt"/>
              </a:rPr>
              <a:t>związane z odbywaniem </a:t>
            </a:r>
            <a:r>
              <a:rPr lang="pl-PL" sz="2400" dirty="0" smtClean="0">
                <a:latin typeface="+mn-lt"/>
              </a:rPr>
              <a:t>stażu np. dojazd, wyposażenie </a:t>
            </a:r>
            <a:r>
              <a:rPr lang="pl-PL" sz="2400" dirty="0">
                <a:latin typeface="+mn-lt"/>
              </a:rPr>
              <a:t>stanowiska pracy w niezbędne materiały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i </a:t>
            </a:r>
            <a:r>
              <a:rPr lang="pl-PL" sz="2400" dirty="0">
                <a:latin typeface="+mn-lt"/>
              </a:rPr>
              <a:t>narzędzia dla stażysty, </a:t>
            </a:r>
            <a:r>
              <a:rPr lang="pl-PL" sz="2400" dirty="0" smtClean="0">
                <a:latin typeface="+mn-lt"/>
              </a:rPr>
              <a:t>eksploatacja </a:t>
            </a:r>
            <a:r>
              <a:rPr lang="pl-PL" sz="2400" dirty="0">
                <a:latin typeface="+mn-lt"/>
              </a:rPr>
              <a:t>materiałów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i </a:t>
            </a:r>
            <a:r>
              <a:rPr lang="pl-PL" sz="2400" dirty="0">
                <a:latin typeface="+mn-lt"/>
              </a:rPr>
              <a:t>narzędzi, szkolenia BHP </a:t>
            </a:r>
            <a:r>
              <a:rPr lang="pl-PL" sz="2400" dirty="0" smtClean="0">
                <a:latin typeface="+mn-lt"/>
              </a:rPr>
              <a:t>stażysty (max. 5000zł/os.)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28650" y="868361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Staże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260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460182" y="2552984"/>
            <a:ext cx="8153400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79475" indent="-342900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401763" indent="-342900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924050" indent="-342900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446338" indent="-342900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903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360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8179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75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l-PL" altLang="pl-PL" sz="2500" dirty="0" smtClean="0">
                <a:latin typeface="+mj-lt"/>
              </a:rPr>
              <a:t>trener pracy realizujący działania w zakresie zatrudnienia wspomaganego osoby </a:t>
            </a:r>
            <a:r>
              <a:rPr lang="pl-PL" altLang="pl-PL" sz="2500" dirty="0">
                <a:latin typeface="+mj-lt"/>
              </a:rPr>
              <a:t>z </a:t>
            </a:r>
            <a:r>
              <a:rPr lang="pl-PL" altLang="pl-PL" sz="2500" dirty="0" smtClean="0">
                <a:latin typeface="+mj-lt"/>
              </a:rPr>
              <a:t>niepełnosprawnościami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l-PL" altLang="pl-PL" sz="2500" dirty="0">
                <a:latin typeface="+mj-lt"/>
              </a:rPr>
              <a:t>m</a:t>
            </a:r>
            <a:r>
              <a:rPr lang="pl-PL" altLang="pl-PL" sz="2500" dirty="0" smtClean="0">
                <a:latin typeface="+mj-lt"/>
              </a:rPr>
              <a:t>ożliwość wsparcia trenera przez psychologa, doradcę zawodowego lub terapeutów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l-PL" sz="2500" dirty="0">
                <a:latin typeface="+mj-lt"/>
              </a:rPr>
              <a:t>k</a:t>
            </a:r>
            <a:r>
              <a:rPr lang="pl-PL" sz="2500" dirty="0" smtClean="0">
                <a:latin typeface="+mj-lt"/>
              </a:rPr>
              <a:t>orzystanie z usług asystenta </a:t>
            </a:r>
            <a:r>
              <a:rPr lang="pl-PL" sz="2500" dirty="0">
                <a:latin typeface="+mj-lt"/>
              </a:rPr>
              <a:t>osoby niepełnosprawnej </a:t>
            </a:r>
            <a:endParaRPr lang="pl-PL" sz="2500" dirty="0" smtClean="0">
              <a:latin typeface="+mj-lt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Zatrudnienie wspomagane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961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304800" y="1610410"/>
            <a:ext cx="8612188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400" b="1" dirty="0">
                <a:latin typeface="+mn-lt"/>
              </a:rPr>
              <a:t>d</a:t>
            </a:r>
            <a:r>
              <a:rPr lang="pl-PL" altLang="pl-PL" sz="2400" b="1" dirty="0" smtClean="0">
                <a:latin typeface="+mn-lt"/>
              </a:rPr>
              <a:t>odatek </a:t>
            </a:r>
            <a:r>
              <a:rPr lang="pl-PL" altLang="pl-PL" sz="2400" b="1" dirty="0">
                <a:latin typeface="+mn-lt"/>
              </a:rPr>
              <a:t>relokacyjny </a:t>
            </a:r>
            <a:r>
              <a:rPr lang="pl-PL" altLang="pl-PL" sz="2400" dirty="0">
                <a:latin typeface="+mn-lt"/>
              </a:rPr>
              <a:t>na pokrycie kosztów </a:t>
            </a:r>
            <a:r>
              <a:rPr lang="pl-PL" altLang="pl-PL" sz="2400" dirty="0" smtClean="0">
                <a:latin typeface="+mn-lt"/>
              </a:rPr>
              <a:t>zamieszkania </a:t>
            </a:r>
            <a:r>
              <a:rPr lang="pl-PL" altLang="pl-PL" sz="2400" dirty="0">
                <a:latin typeface="+mn-lt"/>
              </a:rPr>
              <a:t>związanych z podjęciem zatrudnienia </a:t>
            </a:r>
            <a:r>
              <a:rPr lang="pl-PL" altLang="pl-PL" sz="2400" dirty="0" smtClean="0">
                <a:latin typeface="+mn-lt"/>
              </a:rPr>
              <a:t>poza </a:t>
            </a:r>
            <a:r>
              <a:rPr lang="pl-PL" altLang="pl-PL" sz="2400" dirty="0">
                <a:latin typeface="+mn-lt"/>
              </a:rPr>
              <a:t>miejscem stałego </a:t>
            </a:r>
            <a:r>
              <a:rPr lang="pl-PL" altLang="pl-PL" sz="2400" dirty="0" smtClean="0">
                <a:latin typeface="+mn-lt"/>
              </a:rPr>
              <a:t>zamieszkania (dojazd i środki na zasiedlenie)</a:t>
            </a:r>
            <a:endParaRPr lang="pl-PL" altLang="pl-PL" sz="2400" dirty="0"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400" dirty="0">
                <a:latin typeface="+mn-lt"/>
              </a:rPr>
              <a:t>w</a:t>
            </a:r>
            <a:r>
              <a:rPr lang="pl-PL" altLang="pl-PL" sz="2400" dirty="0" smtClean="0">
                <a:latin typeface="+mn-lt"/>
              </a:rPr>
              <a:t>ysokość max. 200</a:t>
            </a:r>
            <a:r>
              <a:rPr lang="pl-PL" altLang="pl-PL" sz="2400" dirty="0">
                <a:latin typeface="+mn-lt"/>
              </a:rPr>
              <a:t>% przeciętnego </a:t>
            </a:r>
            <a:r>
              <a:rPr lang="pl-PL" altLang="pl-PL" sz="2400" dirty="0" smtClean="0">
                <a:latin typeface="+mn-lt"/>
              </a:rPr>
              <a:t>wynagrodzenia (8110,08zł) </a:t>
            </a:r>
            <a:endParaRPr lang="pl-PL" altLang="pl-PL" sz="2400" u="sng" dirty="0" smtClean="0"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altLang="pl-PL" sz="2400" dirty="0">
                <a:latin typeface="+mn-lt"/>
              </a:rPr>
              <a:t>w</a:t>
            </a:r>
            <a:r>
              <a:rPr lang="pl-PL" altLang="pl-PL" sz="2400" dirty="0" smtClean="0">
                <a:latin typeface="+mn-lt"/>
              </a:rPr>
              <a:t>arunki przyznania: </a:t>
            </a:r>
            <a:endParaRPr lang="pl-PL" altLang="pl-PL" sz="2400" dirty="0">
              <a:latin typeface="+mn-lt"/>
            </a:endParaRPr>
          </a:p>
          <a:p>
            <a:pPr marL="622300" indent="-35560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altLang="pl-PL" sz="2400" dirty="0">
                <a:latin typeface="+mn-lt"/>
              </a:rPr>
              <a:t>odległość od miejsca </a:t>
            </a:r>
            <a:r>
              <a:rPr lang="pl-PL" altLang="pl-PL" sz="2400" dirty="0" smtClean="0">
                <a:latin typeface="+mn-lt"/>
              </a:rPr>
              <a:t>zamieszkania </a:t>
            </a:r>
            <a:r>
              <a:rPr lang="pl-PL" altLang="pl-PL" sz="2400" dirty="0">
                <a:latin typeface="+mn-lt"/>
              </a:rPr>
              <a:t>do miejsca podjęcia </a:t>
            </a:r>
            <a:r>
              <a:rPr lang="pl-PL" altLang="pl-PL" sz="2400" dirty="0" smtClean="0">
                <a:latin typeface="+mn-lt"/>
              </a:rPr>
              <a:t>zatrudnienia/prowadzenia </a:t>
            </a:r>
            <a:r>
              <a:rPr lang="pl-PL" altLang="pl-PL" sz="2400" dirty="0">
                <a:latin typeface="+mn-lt"/>
              </a:rPr>
              <a:t>działalności </a:t>
            </a:r>
            <a:r>
              <a:rPr lang="pl-PL" altLang="pl-PL" sz="2400" dirty="0" smtClean="0">
                <a:latin typeface="+mn-lt"/>
              </a:rPr>
              <a:t>gosp. </a:t>
            </a:r>
            <a:r>
              <a:rPr lang="pl-PL" altLang="pl-PL" sz="2400" dirty="0">
                <a:latin typeface="+mn-lt"/>
              </a:rPr>
              <a:t>wynosi </a:t>
            </a:r>
            <a:r>
              <a:rPr lang="pl-PL" altLang="pl-PL" sz="2400" dirty="0" smtClean="0">
                <a:latin typeface="+mn-lt"/>
              </a:rPr>
              <a:t>min. 50 </a:t>
            </a:r>
            <a:r>
              <a:rPr lang="pl-PL" altLang="pl-PL" sz="2400" dirty="0">
                <a:latin typeface="+mn-lt"/>
              </a:rPr>
              <a:t>km lub </a:t>
            </a:r>
            <a:r>
              <a:rPr lang="pl-PL" altLang="pl-PL" sz="2400" dirty="0" smtClean="0">
                <a:latin typeface="+mn-lt"/>
              </a:rPr>
              <a:t>dojazd </a:t>
            </a:r>
            <a:r>
              <a:rPr lang="pl-PL" altLang="pl-PL" sz="2400" dirty="0">
                <a:latin typeface="+mn-lt"/>
              </a:rPr>
              <a:t>do tego miejsca i powrotu </a:t>
            </a:r>
            <a:r>
              <a:rPr lang="pl-PL" altLang="pl-PL" sz="2400" dirty="0" smtClean="0">
                <a:latin typeface="+mn-lt"/>
              </a:rPr>
              <a:t>środkami </a:t>
            </a:r>
            <a:r>
              <a:rPr lang="pl-PL" altLang="pl-PL" sz="2400" dirty="0">
                <a:latin typeface="+mn-lt"/>
              </a:rPr>
              <a:t>transportu zbiorowego przekracza łącznie </a:t>
            </a:r>
            <a:r>
              <a:rPr lang="pl-PL" altLang="pl-PL" sz="2400" dirty="0" smtClean="0">
                <a:latin typeface="+mn-lt"/>
              </a:rPr>
              <a:t>min. 3h</a:t>
            </a:r>
          </a:p>
          <a:p>
            <a:pPr marL="622300" indent="-35560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altLang="pl-PL" sz="2400" dirty="0" smtClean="0">
                <a:latin typeface="+mn-lt"/>
              </a:rPr>
              <a:t>osoba </a:t>
            </a:r>
            <a:r>
              <a:rPr lang="pl-PL" altLang="pl-PL" sz="2400" dirty="0">
                <a:latin typeface="+mn-lt"/>
              </a:rPr>
              <a:t>będzie zatrudniona </a:t>
            </a:r>
            <a:r>
              <a:rPr lang="pl-PL" altLang="pl-PL" sz="2400" dirty="0" smtClean="0">
                <a:latin typeface="+mn-lt"/>
              </a:rPr>
              <a:t>przez min. 6 </a:t>
            </a:r>
            <a:r>
              <a:rPr lang="pl-PL" altLang="pl-PL" sz="2400" dirty="0">
                <a:latin typeface="+mn-lt"/>
              </a:rPr>
              <a:t>miesięcy </a:t>
            </a:r>
            <a:r>
              <a:rPr lang="pl-PL" altLang="pl-PL" sz="2400" dirty="0" smtClean="0">
                <a:latin typeface="+mn-lt"/>
              </a:rPr>
              <a:t>lub będzie </a:t>
            </a:r>
            <a:r>
              <a:rPr lang="pl-PL" altLang="pl-PL" sz="2400" dirty="0">
                <a:latin typeface="+mn-lt"/>
              </a:rPr>
              <a:t>prowadziła działalność </a:t>
            </a:r>
            <a:r>
              <a:rPr lang="pl-PL" altLang="pl-PL" sz="2400" dirty="0" smtClean="0">
                <a:latin typeface="+mn-lt"/>
              </a:rPr>
              <a:t>gosp. </a:t>
            </a:r>
            <a:r>
              <a:rPr lang="pl-PL" altLang="pl-PL" sz="2400" dirty="0">
                <a:latin typeface="+mn-lt"/>
              </a:rPr>
              <a:t>przez </a:t>
            </a:r>
            <a:r>
              <a:rPr lang="pl-PL" altLang="pl-PL" sz="2400" dirty="0" smtClean="0">
                <a:latin typeface="+mn-lt"/>
              </a:rPr>
              <a:t>min. 12 miesięcy.</a:t>
            </a:r>
            <a:endParaRPr lang="pl-PL" altLang="pl-PL" sz="2400" dirty="0">
              <a:latin typeface="+mn-lt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67544" y="871383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Wsparcie mobilności geograficznej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900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Prostokąt 1"/>
          <p:cNvSpPr>
            <a:spLocks noChangeArrowheads="1"/>
          </p:cNvSpPr>
          <p:nvPr/>
        </p:nvSpPr>
        <p:spPr bwMode="auto">
          <a:xfrm>
            <a:off x="495300" y="2305645"/>
            <a:ext cx="8343900" cy="2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500" dirty="0"/>
              <a:t>wymaga wpisu do rejestru podmiotów prowadzących </a:t>
            </a:r>
            <a:r>
              <a:rPr lang="pl-PL" sz="2500" b="1" dirty="0"/>
              <a:t>agencję zatrudnienia </a:t>
            </a:r>
            <a:endParaRPr lang="pl-PL" sz="2500" b="1" dirty="0" smtClean="0"/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500" dirty="0" smtClean="0"/>
              <a:t>IPD: min. 2h doradcy zawodowego, min. 2h wsparcia psychologa</a:t>
            </a:r>
            <a:r>
              <a:rPr lang="pl-PL" sz="2500" dirty="0"/>
              <a:t> </a:t>
            </a:r>
            <a:endParaRPr lang="pl-PL" sz="2500" dirty="0" smtClean="0"/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500" dirty="0" smtClean="0"/>
              <a:t>pośrednictwo: max. 2h/os.</a:t>
            </a:r>
            <a:endParaRPr lang="pl-PL" sz="25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Poradnictwo zawodowe i pośrednictwo pracy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090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Wskaźniki 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18</a:t>
            </a:fld>
            <a:endParaRPr lang="pl-PL" dirty="0"/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622700201"/>
              </p:ext>
            </p:extLst>
          </p:nvPr>
        </p:nvGraphicFramePr>
        <p:xfrm>
          <a:off x="-127000" y="19558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1" name="Grupa 30"/>
          <p:cNvGrpSpPr/>
          <p:nvPr/>
        </p:nvGrpSpPr>
        <p:grpSpPr>
          <a:xfrm>
            <a:off x="6591734" y="1969288"/>
            <a:ext cx="2318816" cy="1159408"/>
            <a:chOff x="3837294" y="3035"/>
            <a:chExt cx="2318816" cy="1159408"/>
          </a:xfrm>
        </p:grpSpPr>
        <p:sp>
          <p:nvSpPr>
            <p:cNvPr id="32" name="Prostokąt zaokrąglony 31"/>
            <p:cNvSpPr/>
            <p:nvPr/>
          </p:nvSpPr>
          <p:spPr>
            <a:xfrm>
              <a:off x="3837294" y="3035"/>
              <a:ext cx="2318816" cy="1159408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rostokąt 32"/>
            <p:cNvSpPr/>
            <p:nvPr/>
          </p:nvSpPr>
          <p:spPr>
            <a:xfrm>
              <a:off x="3905210" y="36993"/>
              <a:ext cx="2250900" cy="1091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kern="1200" dirty="0" smtClean="0"/>
                <a:t>horyzontalne</a:t>
              </a:r>
              <a:endParaRPr lang="pl-PL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0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0840" y="1315721"/>
            <a:ext cx="8435340" cy="614680"/>
          </a:xfrm>
        </p:spPr>
        <p:txBody>
          <a:bodyPr>
            <a:noAutofit/>
          </a:bodyPr>
          <a:lstStyle/>
          <a:p>
            <a:pPr marL="85725" indent="0" algn="ctr">
              <a:spcAft>
                <a:spcPts val="300"/>
              </a:spcAft>
              <a:buNone/>
            </a:pPr>
            <a:r>
              <a:rPr lang="pl-PL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Wskaźniki rezultatu bezpośredniego wynikające z kryterium dotyczącego efektywności zatrudnieniowej - wskaźniki specyficzne </a:t>
            </a:r>
            <a:r>
              <a:rPr lang="pl-PL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dla </a:t>
            </a:r>
            <a:r>
              <a:rPr lang="pl-PL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projektu </a:t>
            </a:r>
            <a:r>
              <a:rPr lang="pl-PL" sz="2200" dirty="0"/>
              <a:t>	</a:t>
            </a:r>
          </a:p>
          <a:p>
            <a:pPr marL="85725" indent="0">
              <a:spcAft>
                <a:spcPts val="300"/>
              </a:spcAft>
              <a:buNone/>
            </a:pPr>
            <a:endParaRPr lang="pl-PL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19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42060"/>
              </p:ext>
            </p:extLst>
          </p:nvPr>
        </p:nvGraphicFramePr>
        <p:xfrm>
          <a:off x="254000" y="2160105"/>
          <a:ext cx="86995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7470"/>
                <a:gridCol w="6092554"/>
                <a:gridCol w="2099476"/>
              </a:tblGrid>
              <a:tr h="716709">
                <a:tc>
                  <a:txBody>
                    <a:bodyPr/>
                    <a:lstStyle/>
                    <a:p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wskaźnika efektywności zatrudnieniowej dla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osób w wieku 50 lat </a:t>
                      </a: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więcej 	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endParaRPr lang="pl-PL" sz="2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16709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2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wskaźnika efektywności zatrudnieniowej dla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kobiet</a:t>
                      </a: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/>
                </a:tc>
              </a:tr>
              <a:tr h="716709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3</a:t>
                      </a:r>
                      <a:endParaRPr lang="pl-PL" sz="2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wskaźnika efektywności zatrudnieniowej dla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osób z niepełnosprawnościami 	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16709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4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wskaźnika efektywności zatrudnieniowej dla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osób długotrwale bezrobotnych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pl-PL" sz="2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7583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5</a:t>
                      </a:r>
                      <a:endParaRPr lang="pl-PL" sz="2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wskaźnika efektywności zatrudnieniowej dla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osób o niskich kwalifikacjach </a:t>
                      </a:r>
                      <a:r>
                        <a:rPr lang="pl-PL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(do poziomu ISCED 3 włącznie) 	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6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Informacje o konkursie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54807" y="1836738"/>
            <a:ext cx="8434387" cy="1109662"/>
          </a:xfrm>
        </p:spPr>
        <p:txBody>
          <a:bodyPr>
            <a:noAutofit/>
          </a:bodyPr>
          <a:lstStyle/>
          <a:p>
            <a:pPr marL="447675" lvl="2" indent="-180975">
              <a:spcAft>
                <a:spcPts val="300"/>
              </a:spcAft>
            </a:pPr>
            <a:r>
              <a:rPr lang="pl-PL" sz="2500" dirty="0" smtClean="0"/>
              <a:t>Konkurs otwarty</a:t>
            </a:r>
          </a:p>
          <a:p>
            <a:pPr marL="447675" lvl="2" indent="-180975">
              <a:spcAft>
                <a:spcPts val="300"/>
              </a:spcAft>
            </a:pPr>
            <a:r>
              <a:rPr lang="pl-PL" sz="2500" dirty="0" smtClean="0"/>
              <a:t>Dwie rundy konkursowe = dwa terminy naboru wniosków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266700" lvl="2" indent="0">
              <a:spcAft>
                <a:spcPts val="300"/>
              </a:spcAft>
              <a:buNone/>
            </a:pPr>
            <a:endParaRPr lang="pl-PL" sz="1600" b="1" dirty="0" smtClean="0"/>
          </a:p>
          <a:p>
            <a:pPr marL="447675" lvl="2" indent="-180975">
              <a:spcAft>
                <a:spcPts val="300"/>
              </a:spcAft>
            </a:pPr>
            <a:endParaRPr lang="pl-PL" sz="1400" dirty="0"/>
          </a:p>
        </p:txBody>
      </p:sp>
      <p:grpSp>
        <p:nvGrpSpPr>
          <p:cNvPr id="9" name="Grupa 8"/>
          <p:cNvGrpSpPr/>
          <p:nvPr/>
        </p:nvGrpSpPr>
        <p:grpSpPr>
          <a:xfrm>
            <a:off x="1178553" y="3077155"/>
            <a:ext cx="6555747" cy="1469444"/>
            <a:chOff x="3871" y="2743969"/>
            <a:chExt cx="3168727" cy="1545716"/>
          </a:xfrm>
          <a:scene3d>
            <a:camera prst="orthographicFront"/>
            <a:lightRig rig="flat" dir="t"/>
          </a:scene3d>
        </p:grpSpPr>
        <p:sp>
          <p:nvSpPr>
            <p:cNvPr id="10" name="Prostokąt zaokrąglony 9"/>
            <p:cNvSpPr/>
            <p:nvPr/>
          </p:nvSpPr>
          <p:spPr>
            <a:xfrm>
              <a:off x="3871" y="2743969"/>
              <a:ext cx="3168727" cy="154571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79327" y="2819425"/>
              <a:ext cx="3017815" cy="13948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algn="ctr"/>
              <a:r>
                <a:rPr lang="pl-PL" sz="2500" b="1" dirty="0">
                  <a:solidFill>
                    <a:schemeClr val="tx1"/>
                  </a:solidFill>
                </a:rPr>
                <a:t>I </a:t>
              </a:r>
              <a:r>
                <a:rPr lang="pl-PL" sz="2500" b="1" dirty="0" smtClean="0">
                  <a:solidFill>
                    <a:schemeClr val="tx1"/>
                  </a:solidFill>
                </a:rPr>
                <a:t>runda </a:t>
              </a:r>
            </a:p>
            <a:p>
              <a:pPr algn="ctr"/>
              <a:r>
                <a:rPr lang="pl-PL" sz="2500" b="1" dirty="0" smtClean="0"/>
                <a:t>27 </a:t>
              </a:r>
              <a:r>
                <a:rPr lang="pl-PL" sz="2500" b="1" dirty="0"/>
                <a:t>lutego </a:t>
              </a:r>
              <a:r>
                <a:rPr lang="pl-PL" sz="2500" b="1" dirty="0" smtClean="0"/>
                <a:t>- 9 </a:t>
              </a:r>
              <a:r>
                <a:rPr lang="pl-PL" sz="2500" b="1" dirty="0"/>
                <a:t>marca 2017 r. </a:t>
              </a:r>
              <a:endParaRPr lang="pl-PL" sz="2500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178553" y="4692273"/>
            <a:ext cx="6634300" cy="1462038"/>
            <a:chOff x="-60857" y="1398042"/>
            <a:chExt cx="3171824" cy="1246656"/>
          </a:xfrm>
          <a:scene3d>
            <a:camera prst="orthographicFront"/>
            <a:lightRig rig="flat" dir="t"/>
          </a:scene3d>
        </p:grpSpPr>
        <p:sp>
          <p:nvSpPr>
            <p:cNvPr id="13" name="Prostokąt zaokrąglony 12"/>
            <p:cNvSpPr/>
            <p:nvPr/>
          </p:nvSpPr>
          <p:spPr>
            <a:xfrm>
              <a:off x="-60857" y="1398042"/>
              <a:ext cx="3171824" cy="12466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60857" y="1458899"/>
              <a:ext cx="3050110" cy="11249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algn="ctr"/>
              <a:r>
                <a:rPr lang="pl-PL" sz="2500" b="1" dirty="0">
                  <a:solidFill>
                    <a:schemeClr val="tx1"/>
                  </a:solidFill>
                </a:rPr>
                <a:t>II runda </a:t>
              </a:r>
            </a:p>
            <a:p>
              <a:pPr algn="ctr"/>
              <a:r>
                <a:rPr lang="pl-PL" sz="2500" b="1" dirty="0" smtClean="0"/>
                <a:t>16 </a:t>
              </a:r>
              <a:r>
                <a:rPr lang="pl-PL" sz="2500" b="1" dirty="0"/>
                <a:t>października </a:t>
              </a:r>
              <a:r>
                <a:rPr lang="pl-PL" sz="2500" b="1" dirty="0" smtClean="0"/>
                <a:t>- 26 </a:t>
              </a:r>
              <a:r>
                <a:rPr lang="pl-PL" sz="2500" b="1" dirty="0"/>
                <a:t>października 2017 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2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0840" y="1836421"/>
            <a:ext cx="8435340" cy="614680"/>
          </a:xfrm>
        </p:spPr>
        <p:txBody>
          <a:bodyPr>
            <a:noAutofit/>
          </a:bodyPr>
          <a:lstStyle/>
          <a:p>
            <a:pPr marL="85725" indent="0" algn="ctr">
              <a:spcAft>
                <a:spcPts val="300"/>
              </a:spcAft>
              <a:buNone/>
            </a:pPr>
            <a:r>
              <a:rPr lang="pl-PL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Wskaźnik produktu </a:t>
            </a:r>
            <a:r>
              <a:rPr lang="pl-PL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wynikający z kryterium merytorycznego specyficznego – obligatoryjnego nr 4 </a:t>
            </a:r>
            <a:r>
              <a:rPr lang="pl-PL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</a:p>
          <a:p>
            <a:pPr marL="85725" indent="0">
              <a:spcAft>
                <a:spcPts val="300"/>
              </a:spcAft>
              <a:buNone/>
            </a:pPr>
            <a:r>
              <a:rPr lang="pl-PL" sz="2200" dirty="0"/>
              <a:t>	</a:t>
            </a:r>
          </a:p>
          <a:p>
            <a:pPr marL="85725" indent="0">
              <a:spcAft>
                <a:spcPts val="300"/>
              </a:spcAft>
              <a:buNone/>
            </a:pPr>
            <a:endParaRPr lang="pl-PL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20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7220"/>
              </p:ext>
            </p:extLst>
          </p:nvPr>
        </p:nvGraphicFramePr>
        <p:xfrm>
          <a:off x="228600" y="3048001"/>
          <a:ext cx="8699500" cy="1142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7470"/>
                <a:gridCol w="5563130"/>
                <a:gridCol w="2628900"/>
              </a:tblGrid>
              <a:tr h="1142336">
                <a:tc>
                  <a:txBody>
                    <a:bodyPr/>
                    <a:lstStyle/>
                    <a:p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bezrobotnych niezarejestrowanych w urzędach pracy, objętych wsparciem w programie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</a:t>
                      </a:r>
                      <a:r>
                        <a:rPr lang="pl-PL" sz="2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 </a:t>
                      </a:r>
                      <a:r>
                        <a:rPr lang="pl-PL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ogółu uczestników projektu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0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0840" y="2536135"/>
            <a:ext cx="8435340" cy="2902557"/>
          </a:xfrm>
        </p:spPr>
        <p:txBody>
          <a:bodyPr>
            <a:noAutofit/>
          </a:bodyPr>
          <a:lstStyle/>
          <a:p>
            <a:pPr marL="371475" indent="-285750" algn="just">
              <a:spcBef>
                <a:spcPts val="600"/>
              </a:spcBef>
              <a:spcAft>
                <a:spcPts val="1200"/>
              </a:spcAft>
            </a:pPr>
            <a:r>
              <a:rPr lang="pl-PL" sz="2400" dirty="0"/>
              <a:t>n</a:t>
            </a:r>
            <a:r>
              <a:rPr lang="pl-PL" sz="2400" dirty="0" smtClean="0"/>
              <a:t>ie </a:t>
            </a:r>
            <a:r>
              <a:rPr lang="pl-PL" sz="2400" dirty="0"/>
              <a:t>ma możliwości uwzględniania we wniosku wskaźników zdefiniowanych przez </a:t>
            </a:r>
            <a:r>
              <a:rPr lang="pl-PL" sz="2400" dirty="0" smtClean="0"/>
              <a:t>wnioskodawców </a:t>
            </a:r>
          </a:p>
          <a:p>
            <a:pPr marL="371475" indent="-285750" algn="just">
              <a:spcBef>
                <a:spcPts val="600"/>
              </a:spcBef>
              <a:spcAft>
                <a:spcPts val="1200"/>
              </a:spcAft>
            </a:pPr>
            <a:r>
              <a:rPr lang="pl-PL" sz="2400" dirty="0" smtClean="0"/>
              <a:t>wskaźnik </a:t>
            </a:r>
            <a:r>
              <a:rPr lang="pl-PL" sz="2400" dirty="0"/>
              <a:t>obligatoryjny należy uwzględnić w każdym wniosku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 dofinansowanie</a:t>
            </a:r>
            <a:endParaRPr lang="pl-PL" sz="2400" dirty="0"/>
          </a:p>
          <a:p>
            <a:pPr marL="371475" indent="-285750" algn="just">
              <a:spcBef>
                <a:spcPts val="600"/>
              </a:spcBef>
              <a:spcAft>
                <a:spcPts val="1200"/>
              </a:spcAft>
            </a:pPr>
            <a:r>
              <a:rPr lang="pl-PL" sz="2400" dirty="0"/>
              <a:t>w</a:t>
            </a:r>
            <a:r>
              <a:rPr lang="pl-PL" sz="2400" dirty="0" smtClean="0"/>
              <a:t>skaźnik </a:t>
            </a:r>
            <a:r>
              <a:rPr lang="pl-PL" sz="2400" dirty="0"/>
              <a:t>fakultatywny należy uwzględnić we wniosku </a:t>
            </a:r>
            <a:r>
              <a:rPr lang="pl-PL" sz="2400" dirty="0" smtClean="0"/>
              <a:t>tylko 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sytuacji, gdy wskaźnik odzwierciedla cechy grupy </a:t>
            </a:r>
            <a:r>
              <a:rPr lang="pl-PL" sz="2400" dirty="0" smtClean="0"/>
              <a:t>docelowej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21</a:t>
            </a:fld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70840" y="1558125"/>
            <a:ext cx="8435340" cy="61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 algn="ctr"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pl-PL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Wskaźniki</a:t>
            </a: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867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4553" y="847528"/>
            <a:ext cx="7886700" cy="933453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Etapy oceny wniosku  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22</a:t>
            </a:fld>
            <a:endParaRPr lang="pl-P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500435"/>
              </p:ext>
            </p:extLst>
          </p:nvPr>
        </p:nvGraphicFramePr>
        <p:xfrm>
          <a:off x="111319" y="1606163"/>
          <a:ext cx="9032682" cy="4268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4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23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535995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obligatoryjne</a:t>
            </a:r>
            <a:endParaRPr lang="pl-PL" sz="24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683812" y="1959222"/>
            <a:ext cx="7999012" cy="437001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/>
              <a:t>Projekt </a:t>
            </a:r>
            <a:r>
              <a:rPr lang="pl-PL" sz="2400" dirty="0"/>
              <a:t>jest skierowany do grup docelowych z </a:t>
            </a:r>
            <a:r>
              <a:rPr lang="pl-PL" sz="2400" b="1" dirty="0"/>
              <a:t>subregionu</a:t>
            </a:r>
            <a:r>
              <a:rPr lang="pl-PL" sz="2400" dirty="0"/>
              <a:t> </a:t>
            </a:r>
            <a:r>
              <a:rPr lang="pl-PL" sz="2400" b="1" dirty="0" smtClean="0"/>
              <a:t>olsztyńskiego/elbląskiego/ełckiego</a:t>
            </a:r>
            <a:r>
              <a:rPr lang="pl-PL" sz="2400" dirty="0" smtClean="0"/>
              <a:t> </a:t>
            </a:r>
            <a:r>
              <a:rPr lang="pl-PL" sz="2400" i="1" dirty="0" smtClean="0"/>
              <a:t>(</a:t>
            </a:r>
            <a:r>
              <a:rPr lang="pl-PL" sz="2400" i="1" dirty="0"/>
              <a:t>osoby zamieszkują na obszarze subregionu w rozumieniu przepisów </a:t>
            </a:r>
            <a:r>
              <a:rPr lang="pl-PL" sz="2400" i="1" dirty="0" smtClean="0"/>
              <a:t>KC).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/>
              <a:t>Udział </a:t>
            </a:r>
            <a:r>
              <a:rPr lang="pl-PL" sz="2400" dirty="0"/>
              <a:t>w projekcie osób </a:t>
            </a:r>
            <a:r>
              <a:rPr lang="pl-PL" sz="2400" b="1" dirty="0" smtClean="0"/>
              <a:t>biernych zawodowo </a:t>
            </a:r>
            <a:r>
              <a:rPr lang="pl-PL" sz="2400" dirty="0"/>
              <a:t>oraz osób </a:t>
            </a:r>
            <a:r>
              <a:rPr lang="pl-PL" sz="2400" b="1" dirty="0" smtClean="0"/>
              <a:t>bezrobotnych niezarejestrowanych </a:t>
            </a:r>
            <a:r>
              <a:rPr lang="pl-PL" sz="2400" dirty="0"/>
              <a:t>w urzędach </a:t>
            </a:r>
            <a:r>
              <a:rPr lang="pl-PL" sz="2400" dirty="0" smtClean="0"/>
              <a:t>pracy, musi </a:t>
            </a:r>
            <a:r>
              <a:rPr lang="pl-PL" sz="2400" dirty="0"/>
              <a:t>być zapewniony na </a:t>
            </a:r>
            <a:r>
              <a:rPr lang="pl-PL" sz="2400" dirty="0" smtClean="0"/>
              <a:t>następującym poziomie</a:t>
            </a:r>
            <a:r>
              <a:rPr lang="pl-PL" sz="2400" dirty="0"/>
              <a:t>: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b="1" dirty="0" smtClean="0"/>
              <a:t>osoby </a:t>
            </a:r>
            <a:r>
              <a:rPr lang="pl-PL" b="1" dirty="0"/>
              <a:t>bierne zawodowo </a:t>
            </a:r>
            <a:r>
              <a:rPr lang="pl-PL" dirty="0"/>
              <a:t>- co </a:t>
            </a:r>
            <a:r>
              <a:rPr lang="pl-PL" dirty="0" smtClean="0"/>
              <a:t>najmniej 25</a:t>
            </a:r>
            <a:r>
              <a:rPr lang="pl-PL" dirty="0"/>
              <a:t>% ogółu </a:t>
            </a:r>
            <a:r>
              <a:rPr lang="pl-PL" dirty="0" smtClean="0"/>
              <a:t>uczestników projektu</a:t>
            </a:r>
            <a:endParaRPr lang="pl-PL" sz="2400" dirty="0"/>
          </a:p>
          <a:p>
            <a:pPr lvl="1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b="1" dirty="0" smtClean="0"/>
              <a:t> osoby </a:t>
            </a:r>
            <a:r>
              <a:rPr lang="pl-PL" b="1" dirty="0"/>
              <a:t>bezrobotne </a:t>
            </a:r>
            <a:r>
              <a:rPr lang="pl-PL" b="1" dirty="0" smtClean="0"/>
              <a:t>niezarejestrowane </a:t>
            </a:r>
            <a:r>
              <a:rPr lang="pl-PL" dirty="0" smtClean="0"/>
              <a:t>w </a:t>
            </a:r>
            <a:r>
              <a:rPr lang="pl-PL" dirty="0"/>
              <a:t>urzędach pracy – co najmniej </a:t>
            </a:r>
            <a:r>
              <a:rPr lang="pl-PL" dirty="0" smtClean="0"/>
              <a:t>20% ogółu </a:t>
            </a:r>
            <a:r>
              <a:rPr lang="pl-PL" dirty="0"/>
              <a:t>uczestników </a:t>
            </a:r>
            <a:r>
              <a:rPr lang="pl-PL" dirty="0" smtClean="0"/>
              <a:t>projektu</a:t>
            </a:r>
            <a:endParaRPr lang="pl-PL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682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24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92484" y="1842604"/>
            <a:ext cx="8022866" cy="416063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pl-PL" sz="2500" dirty="0"/>
              <a:t>Wnioskodawca prowadzi </a:t>
            </a:r>
            <a:r>
              <a:rPr lang="pl-PL" sz="2500" b="1" dirty="0"/>
              <a:t>biuro</a:t>
            </a:r>
            <a:r>
              <a:rPr lang="pl-PL" sz="2500" dirty="0"/>
              <a:t> w miejscu realizacji </a:t>
            </a:r>
            <a:r>
              <a:rPr lang="pl-PL" sz="2500" dirty="0" smtClean="0"/>
              <a:t>projektu.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pl-PL" sz="2500" b="1" dirty="0" smtClean="0"/>
              <a:t>Okres </a:t>
            </a:r>
            <a:r>
              <a:rPr lang="pl-PL" sz="2500" b="1" dirty="0"/>
              <a:t>realizacji </a:t>
            </a:r>
            <a:r>
              <a:rPr lang="pl-PL" sz="2500" dirty="0"/>
              <a:t>projektu wskazany we wniosku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o </a:t>
            </a:r>
            <a:r>
              <a:rPr lang="pl-PL" sz="2500" dirty="0"/>
              <a:t>dofinansowanie, na etapie ubiegania się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o </a:t>
            </a:r>
            <a:r>
              <a:rPr lang="pl-PL" sz="2500" dirty="0"/>
              <a:t>dofinansowanie, jest zgodny z zapisami Regulaminu konkursu </a:t>
            </a:r>
            <a:r>
              <a:rPr lang="pl-PL" sz="2500" dirty="0" smtClean="0"/>
              <a:t>(</a:t>
            </a:r>
            <a:r>
              <a:rPr lang="pl-PL" sz="2400" dirty="0"/>
              <a:t>1 stycznia 2014 – 31 grudnia 2023 </a:t>
            </a:r>
            <a:r>
              <a:rPr lang="pl-PL" sz="2400" dirty="0" smtClean="0"/>
              <a:t>roku</a:t>
            </a:r>
            <a:r>
              <a:rPr lang="pl-PL" sz="2500" dirty="0" smtClean="0"/>
              <a:t>).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pl-PL" sz="2500" dirty="0" smtClean="0"/>
              <a:t>Projekt </a:t>
            </a:r>
            <a:r>
              <a:rPr lang="pl-PL" sz="2500" dirty="0"/>
              <a:t>przewiduje dla </a:t>
            </a:r>
            <a:r>
              <a:rPr lang="pl-PL" sz="2500" dirty="0" smtClean="0"/>
              <a:t>każdego</a:t>
            </a:r>
            <a:r>
              <a:rPr lang="pl-PL" sz="2500" dirty="0"/>
              <a:t> </a:t>
            </a:r>
            <a:r>
              <a:rPr lang="pl-PL" sz="2500" dirty="0" smtClean="0"/>
              <a:t>uczestnika </a:t>
            </a:r>
            <a:r>
              <a:rPr lang="pl-PL" sz="2500" b="1" dirty="0"/>
              <a:t>opracowanie lub </a:t>
            </a:r>
            <a:r>
              <a:rPr lang="pl-PL" sz="2500" b="1" dirty="0" smtClean="0"/>
              <a:t>aktualizację IPD</a:t>
            </a:r>
            <a:r>
              <a:rPr lang="pl-PL" sz="2500" dirty="0" smtClean="0"/>
              <a:t> lub innego dokumentu </a:t>
            </a:r>
            <a:r>
              <a:rPr lang="pl-PL" sz="2500" dirty="0"/>
              <a:t>pełniącego </a:t>
            </a:r>
            <a:r>
              <a:rPr lang="pl-PL" sz="2500" dirty="0" smtClean="0"/>
              <a:t>analogiczną funkcję</a:t>
            </a:r>
            <a:r>
              <a:rPr lang="pl-PL" sz="2500" dirty="0"/>
              <a:t>.</a:t>
            </a:r>
            <a:endParaRPr lang="pl-PL" sz="25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53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obligatoryjne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904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25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392368" y="1882361"/>
            <a:ext cx="8122982" cy="418448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pl-PL" sz="2500" dirty="0" smtClean="0"/>
              <a:t>Projekt </a:t>
            </a:r>
            <a:r>
              <a:rPr lang="pl-PL" sz="2500" dirty="0"/>
              <a:t>realizuje wsparcie </a:t>
            </a:r>
            <a:r>
              <a:rPr lang="pl-PL" sz="2500" dirty="0" smtClean="0"/>
              <a:t>ukierunkowane na </a:t>
            </a:r>
            <a:r>
              <a:rPr lang="pl-PL" sz="2500" dirty="0"/>
              <a:t>podniesienie lub zdobycie </a:t>
            </a:r>
            <a:r>
              <a:rPr lang="pl-PL" sz="2500" b="1" dirty="0" smtClean="0"/>
              <a:t>kwalifikacji</a:t>
            </a:r>
            <a:r>
              <a:rPr lang="pl-PL" sz="2500" dirty="0" smtClean="0"/>
              <a:t> i/lub </a:t>
            </a:r>
            <a:r>
              <a:rPr lang="pl-PL" sz="2500" b="1" dirty="0"/>
              <a:t>kompetencji</a:t>
            </a:r>
            <a:r>
              <a:rPr lang="pl-PL" sz="2500" dirty="0"/>
              <a:t> i/lub </a:t>
            </a:r>
            <a:r>
              <a:rPr lang="pl-PL" sz="2500" dirty="0" smtClean="0"/>
              <a:t>zdobycie </a:t>
            </a:r>
            <a:r>
              <a:rPr lang="pl-PL" sz="2500" b="1" dirty="0" smtClean="0"/>
              <a:t>doświadczenia </a:t>
            </a:r>
            <a:r>
              <a:rPr lang="pl-PL" sz="2500" b="1" dirty="0"/>
              <a:t>zawodowego</a:t>
            </a:r>
            <a:r>
              <a:rPr lang="pl-PL" sz="2500" dirty="0"/>
              <a:t>, w </a:t>
            </a:r>
            <a:r>
              <a:rPr lang="pl-PL" sz="2500" dirty="0" smtClean="0"/>
              <a:t>tym głównie </a:t>
            </a:r>
            <a:r>
              <a:rPr lang="pl-PL" sz="2500" dirty="0"/>
              <a:t>poprzez </a:t>
            </a:r>
            <a:r>
              <a:rPr lang="pl-PL" sz="2500" dirty="0" smtClean="0"/>
              <a:t>staże i praktyki zawodowe</a:t>
            </a:r>
            <a:r>
              <a:rPr lang="pl-PL" sz="2500" dirty="0"/>
              <a:t>, szkolenia, </a:t>
            </a:r>
            <a:r>
              <a:rPr lang="pl-PL" sz="2500" dirty="0" smtClean="0"/>
              <a:t>subsydiowane zatrudnienie.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pl-PL" sz="2500" dirty="0" smtClean="0"/>
              <a:t>Projekt </a:t>
            </a:r>
            <a:r>
              <a:rPr lang="pl-PL" sz="2500" dirty="0"/>
              <a:t>uwzględnia </a:t>
            </a:r>
            <a:r>
              <a:rPr lang="pl-PL" sz="2500" dirty="0" smtClean="0"/>
              <a:t>założenie</a:t>
            </a:r>
            <a:r>
              <a:rPr lang="pl-PL" sz="2500" dirty="0"/>
              <a:t>, </a:t>
            </a:r>
            <a:r>
              <a:rPr lang="pl-PL" sz="2500" dirty="0" smtClean="0"/>
              <a:t>iż w przypadku </a:t>
            </a:r>
            <a:r>
              <a:rPr lang="pl-PL" sz="2500" dirty="0"/>
              <a:t>realizacji usług </a:t>
            </a:r>
            <a:r>
              <a:rPr lang="pl-PL" sz="2500" dirty="0" smtClean="0"/>
              <a:t>szkoleniowych, będą </a:t>
            </a:r>
            <a:r>
              <a:rPr lang="pl-PL" sz="2500" dirty="0"/>
              <a:t>one realizowane przez </a:t>
            </a:r>
            <a:r>
              <a:rPr lang="pl-PL" sz="2500" dirty="0" smtClean="0"/>
              <a:t>instytucje posiadające </a:t>
            </a:r>
            <a:r>
              <a:rPr lang="pl-PL" sz="2500" dirty="0"/>
              <a:t>wpis do </a:t>
            </a:r>
            <a:r>
              <a:rPr lang="pl-PL" sz="2500" b="1" dirty="0"/>
              <a:t>Rejestru </a:t>
            </a:r>
            <a:r>
              <a:rPr lang="pl-PL" sz="2500" b="1" dirty="0" smtClean="0"/>
              <a:t>Instytucji Szkoleniowych</a:t>
            </a:r>
            <a:r>
              <a:rPr lang="pl-PL" sz="2500" dirty="0"/>
              <a:t>, prowadzonego </a:t>
            </a:r>
            <a:r>
              <a:rPr lang="pl-PL" sz="2500" dirty="0" smtClean="0"/>
              <a:t>przez Wojewódzki </a:t>
            </a:r>
            <a:r>
              <a:rPr lang="pl-PL" sz="2500" dirty="0"/>
              <a:t>Urząd Pracy, właściwy </a:t>
            </a:r>
            <a:r>
              <a:rPr lang="pl-PL" sz="2500" dirty="0" smtClean="0"/>
              <a:t>ze względu </a:t>
            </a:r>
            <a:r>
              <a:rPr lang="pl-PL" sz="2500" dirty="0"/>
              <a:t>na siedzibę </a:t>
            </a:r>
            <a:r>
              <a:rPr lang="pl-PL" sz="2500" dirty="0" smtClean="0"/>
              <a:t>instytucji szkoleniowej</a:t>
            </a:r>
            <a:r>
              <a:rPr lang="pl-PL" sz="2500" dirty="0"/>
              <a:t>.</a:t>
            </a:r>
            <a:endParaRPr lang="pl-PL" sz="2500" dirty="0" smtClean="0"/>
          </a:p>
          <a:p>
            <a:pPr marL="0" indent="0">
              <a:buNone/>
            </a:pPr>
            <a:endParaRPr lang="pl-PL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endParaRPr lang="pl-PL" sz="16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53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obligatoryjne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821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26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92483" y="1866569"/>
            <a:ext cx="8022867" cy="455808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pl-PL" sz="2400" dirty="0" smtClean="0"/>
              <a:t>Projekt </a:t>
            </a:r>
            <a:r>
              <a:rPr lang="pl-PL" sz="2400" dirty="0"/>
              <a:t>zakłada poziom </a:t>
            </a:r>
            <a:r>
              <a:rPr lang="pl-PL" sz="2400" b="1" dirty="0" smtClean="0"/>
              <a:t>efektywności zatrudnieniowej </a:t>
            </a:r>
            <a:r>
              <a:rPr lang="pl-PL" sz="2400" dirty="0"/>
              <a:t>dla </a:t>
            </a:r>
            <a:r>
              <a:rPr lang="pl-PL" sz="2400" dirty="0" smtClean="0"/>
              <a:t>następujących kategorii </a:t>
            </a:r>
            <a:r>
              <a:rPr lang="pl-PL" sz="2400" dirty="0"/>
              <a:t>uczestników:</a:t>
            </a:r>
          </a:p>
          <a:p>
            <a:pPr marL="896938" indent="-357188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 długotrwale </a:t>
            </a:r>
            <a:r>
              <a:rPr lang="pl-PL" sz="2400" dirty="0"/>
              <a:t>bezrobotnych,</a:t>
            </a:r>
          </a:p>
          <a:p>
            <a:pPr marL="896938" indent="-357188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 osób </a:t>
            </a:r>
            <a:r>
              <a:rPr lang="pl-PL" sz="2400" dirty="0"/>
              <a:t>z niepełnosprawnościami,</a:t>
            </a:r>
          </a:p>
          <a:p>
            <a:pPr marL="896938" indent="-357188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 osób </a:t>
            </a:r>
            <a:r>
              <a:rPr lang="pl-PL" sz="2400" dirty="0"/>
              <a:t>w wieku 50 lat i więcej,</a:t>
            </a:r>
          </a:p>
          <a:p>
            <a:pPr marL="896938" indent="-357188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 kobiet</a:t>
            </a:r>
            <a:r>
              <a:rPr lang="pl-PL" sz="2400" dirty="0"/>
              <a:t>,</a:t>
            </a:r>
          </a:p>
          <a:p>
            <a:pPr marL="896938" indent="-357188" algn="just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 osób </a:t>
            </a:r>
            <a:r>
              <a:rPr lang="pl-PL" sz="2400" dirty="0"/>
              <a:t>o niskich kwalifikacjach,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400" dirty="0"/>
              <a:t>na poziomie co najmniej takim, </a:t>
            </a:r>
            <a:r>
              <a:rPr lang="pl-PL" sz="2400" dirty="0" smtClean="0"/>
              <a:t>jaki określono </a:t>
            </a:r>
            <a:r>
              <a:rPr lang="pl-PL" sz="2400" dirty="0"/>
              <a:t>w Regulaminie </a:t>
            </a:r>
            <a:r>
              <a:rPr lang="pl-PL" sz="2400" dirty="0" smtClean="0"/>
              <a:t>konkursu.</a:t>
            </a:r>
            <a:endParaRPr lang="pl-PL" sz="2400" b="1" dirty="0"/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endParaRPr lang="pl-PL" sz="16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53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obligatoryjne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16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27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587900" y="1826811"/>
            <a:ext cx="7927450" cy="372319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500" dirty="0" smtClean="0"/>
              <a:t>Efektem </a:t>
            </a:r>
            <a:r>
              <a:rPr lang="pl-PL" sz="2500" dirty="0"/>
              <a:t>szkolenia jest </a:t>
            </a:r>
            <a:r>
              <a:rPr lang="pl-PL" sz="2500" b="1" dirty="0" smtClean="0"/>
              <a:t>uzyskanie kwalifikacji </a:t>
            </a:r>
            <a:r>
              <a:rPr lang="pl-PL" sz="2500" b="1" dirty="0"/>
              <a:t>lub nabycie </a:t>
            </a:r>
            <a:r>
              <a:rPr lang="pl-PL" sz="2500" b="1" dirty="0" smtClean="0"/>
              <a:t>kompetencji potwierdzonych odpowiednim dokumentem</a:t>
            </a:r>
            <a:r>
              <a:rPr lang="pl-PL" sz="2500" dirty="0" smtClean="0"/>
              <a:t> </a:t>
            </a:r>
            <a:r>
              <a:rPr lang="pl-PL" sz="2500" dirty="0"/>
              <a:t>(np. certyfikatem), </a:t>
            </a:r>
            <a:r>
              <a:rPr lang="pl-PL" sz="2500" dirty="0" smtClean="0"/>
              <a:t>w rozumieniu </a:t>
            </a:r>
            <a:r>
              <a:rPr lang="pl-PL" sz="2500" i="1" dirty="0"/>
              <a:t>Wytycznych w </a:t>
            </a:r>
            <a:r>
              <a:rPr lang="pl-PL" sz="2500" i="1" dirty="0" smtClean="0"/>
              <a:t>zakresie monitorowania </a:t>
            </a:r>
            <a:r>
              <a:rPr lang="pl-PL" sz="2500" i="1" dirty="0"/>
              <a:t>postępu </a:t>
            </a:r>
            <a:r>
              <a:rPr lang="pl-PL" sz="2500" i="1" dirty="0" smtClean="0"/>
              <a:t>rzeczowego realizacji </a:t>
            </a:r>
            <a:r>
              <a:rPr lang="pl-PL" sz="2500" i="1" dirty="0"/>
              <a:t>programów operacyjnych na </a:t>
            </a:r>
            <a:r>
              <a:rPr lang="pl-PL" sz="2500" i="1" dirty="0" smtClean="0"/>
              <a:t>lata 2014-2020</a:t>
            </a:r>
            <a:r>
              <a:rPr lang="pl-PL" sz="2500" i="1" dirty="0"/>
              <a:t>. </a:t>
            </a:r>
            <a:r>
              <a:rPr lang="pl-PL" sz="2500" dirty="0"/>
              <a:t>Uzyskanie kwalifikacji </a:t>
            </a:r>
            <a:r>
              <a:rPr lang="pl-PL" sz="2500" dirty="0" smtClean="0"/>
              <a:t>lub kompetencji </a:t>
            </a:r>
            <a:r>
              <a:rPr lang="pl-PL" sz="2500" dirty="0"/>
              <a:t>jest </a:t>
            </a:r>
            <a:r>
              <a:rPr lang="pl-PL" sz="2500" dirty="0" smtClean="0"/>
              <a:t>każdorazowo</a:t>
            </a:r>
            <a:r>
              <a:rPr lang="pl-PL" sz="2500" dirty="0"/>
              <a:t> </a:t>
            </a:r>
            <a:r>
              <a:rPr lang="pl-PL" sz="2500" dirty="0" smtClean="0"/>
              <a:t>weryfikowane </a:t>
            </a:r>
            <a:r>
              <a:rPr lang="pl-PL" sz="2500" dirty="0"/>
              <a:t>poprzez </a:t>
            </a:r>
            <a:r>
              <a:rPr lang="pl-PL" sz="2500" dirty="0" smtClean="0"/>
              <a:t>przeprowadzenie odpowiedniego </a:t>
            </a:r>
            <a:r>
              <a:rPr lang="pl-PL" sz="2500" dirty="0"/>
              <a:t>ich sprawdzenia (np. </a:t>
            </a:r>
            <a:r>
              <a:rPr lang="pl-PL" sz="2500" dirty="0" smtClean="0"/>
              <a:t>w formie </a:t>
            </a:r>
            <a:r>
              <a:rPr lang="pl-PL" sz="2500" dirty="0"/>
              <a:t>egzaminu</a:t>
            </a:r>
            <a:r>
              <a:rPr lang="pl-PL" sz="2500" dirty="0" smtClean="0"/>
              <a:t>).</a:t>
            </a:r>
            <a:endParaRPr lang="pl-PL" sz="1600" b="1" dirty="0"/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endParaRPr lang="pl-PL" sz="16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53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obligatoryjne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654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28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8064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zerojedynkowe </a:t>
            </a:r>
            <a:endParaRPr lang="pl-PL" sz="24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34057" y="1918368"/>
            <a:ext cx="8259763" cy="442677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/>
              <a:t>Wniosek </a:t>
            </a:r>
            <a:r>
              <a:rPr lang="pl-PL" sz="2400" dirty="0"/>
              <a:t>jest zgodny </a:t>
            </a:r>
            <a:r>
              <a:rPr lang="pl-PL" sz="2400" dirty="0" smtClean="0"/>
              <a:t>z </a:t>
            </a:r>
            <a:r>
              <a:rPr lang="pl-PL" sz="2400" dirty="0"/>
              <a:t>zapisami właściwej Osi Priorytetowej RPO </a:t>
            </a:r>
            <a:r>
              <a:rPr lang="pl-PL" sz="2400" dirty="0" err="1"/>
              <a:t>WiM</a:t>
            </a:r>
            <a:r>
              <a:rPr lang="pl-PL" sz="2400" dirty="0"/>
              <a:t> </a:t>
            </a:r>
            <a:r>
              <a:rPr lang="pl-PL" sz="2400" dirty="0" smtClean="0"/>
              <a:t>i </a:t>
            </a:r>
            <a:r>
              <a:rPr lang="pl-PL" sz="2400" dirty="0"/>
              <a:t>SZOOP RPO </a:t>
            </a:r>
            <a:r>
              <a:rPr lang="pl-PL" sz="2400" dirty="0" err="1"/>
              <a:t>WiM</a:t>
            </a:r>
            <a:r>
              <a:rPr lang="pl-PL" sz="2400" dirty="0"/>
              <a:t> </a:t>
            </a:r>
            <a:r>
              <a:rPr lang="pl-PL" sz="2400" dirty="0" smtClean="0"/>
              <a:t>w </a:t>
            </a:r>
            <a:r>
              <a:rPr lang="pl-PL" sz="2400" dirty="0"/>
              <a:t>zakresie: typu projektu, wyboru grupy docelowej, minimalnej i maksymalnej wartości projektu oraz limitów i ograniczeń w realizacji projektu</a:t>
            </a:r>
            <a:r>
              <a:rPr lang="pl-PL" sz="2400" dirty="0" smtClean="0"/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/>
              <a:t>Poziom cross-</a:t>
            </a:r>
            <a:r>
              <a:rPr lang="pl-PL" sz="2400" dirty="0" err="1"/>
              <a:t>financingu</a:t>
            </a:r>
            <a:r>
              <a:rPr lang="pl-PL" sz="2400" dirty="0"/>
              <a:t> nie przekracza dopuszczalnego poziomu określonego w  SZOOP  RPO </a:t>
            </a:r>
            <a:r>
              <a:rPr lang="pl-PL" sz="2400" dirty="0" err="1"/>
              <a:t>WiM</a:t>
            </a:r>
            <a:r>
              <a:rPr lang="pl-PL" sz="2400" dirty="0"/>
              <a:t> </a:t>
            </a:r>
            <a:r>
              <a:rPr lang="pl-PL" sz="2400" dirty="0" smtClean="0"/>
              <a:t>dla danego Działania.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/>
              <a:t>Poziom środków trwałych (w tym cross-</a:t>
            </a:r>
            <a:r>
              <a:rPr lang="pl-PL" sz="2400" dirty="0" err="1"/>
              <a:t>financingu</a:t>
            </a:r>
            <a:r>
              <a:rPr lang="pl-PL" sz="2400" dirty="0"/>
              <a:t>) jako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% </a:t>
            </a:r>
            <a:r>
              <a:rPr lang="pl-PL" sz="2400" dirty="0"/>
              <a:t>wydatków kwalifikowalnych nie przekracza dopuszczalnego poziomu określonego w  SZOOP RPO </a:t>
            </a:r>
            <a:r>
              <a:rPr lang="pl-PL" sz="2400" dirty="0" err="1"/>
              <a:t>WiM</a:t>
            </a:r>
            <a:r>
              <a:rPr lang="pl-PL" sz="2400" dirty="0"/>
              <a:t> </a:t>
            </a:r>
            <a:r>
              <a:rPr lang="pl-PL" sz="2400" dirty="0" smtClean="0"/>
              <a:t>dla danego Działania.</a:t>
            </a:r>
          </a:p>
        </p:txBody>
      </p:sp>
    </p:spTree>
    <p:extLst>
      <p:ext uri="{BB962C8B-B14F-4D97-AF65-F5344CB8AC3E}">
        <p14:creationId xmlns:p14="http://schemas.microsoft.com/office/powerpoint/2010/main" val="28338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29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85526" y="1572148"/>
            <a:ext cx="8295481" cy="192642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l-PL" sz="2400" dirty="0"/>
              <a:t>Poziom wkładu własnego beneficjenta jako % wydatków kwalifikowalnych jest zgodny z poziomem określonym w  SZOOP RPO </a:t>
            </a:r>
            <a:r>
              <a:rPr lang="pl-PL" sz="2400" dirty="0" err="1"/>
              <a:t>WiM</a:t>
            </a:r>
            <a:r>
              <a:rPr lang="pl-PL" sz="2400" dirty="0"/>
              <a:t> dla danego Działania</a:t>
            </a:r>
            <a:r>
              <a:rPr lang="pl-PL" sz="2400" dirty="0" smtClean="0"/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l-PL" sz="2400" dirty="0" smtClean="0"/>
              <a:t>Poziom </a:t>
            </a:r>
            <a:r>
              <a:rPr lang="pl-PL" sz="2400" dirty="0"/>
              <a:t>kosztów pośrednich jest zgodny z limitami określonymi w Regulaminie konkursu</a:t>
            </a:r>
            <a:r>
              <a:rPr lang="pl-PL" sz="2400" dirty="0" smtClean="0"/>
              <a:t>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78900"/>
              </p:ext>
            </p:extLst>
          </p:nvPr>
        </p:nvGraphicFramePr>
        <p:xfrm>
          <a:off x="134178" y="3891172"/>
          <a:ext cx="8875643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12180"/>
                <a:gridCol w="28634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Wartość kosztów bezpośrednich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Stawka ryczałtowa</a:t>
                      </a:r>
                      <a:endParaRPr lang="pl-PL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830 tys. zł włącznie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 smtClean="0"/>
                        <a:t>25%</a:t>
                      </a:r>
                      <a:endParaRPr lang="pl-PL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830 tys. zł do 1 740 tys. zł włącznie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 smtClean="0"/>
                        <a:t>20%</a:t>
                      </a:r>
                      <a:endParaRPr lang="pl-PL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powyżej 1 740 tys. zł do 4 550 tys. zł włącznie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 smtClean="0"/>
                        <a:t>15%</a:t>
                      </a:r>
                      <a:endParaRPr lang="pl-PL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powyżej</a:t>
                      </a:r>
                      <a:r>
                        <a:rPr lang="pl-PL" sz="2500" baseline="0" dirty="0" smtClean="0"/>
                        <a:t> 4 550 tys. zł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 smtClean="0"/>
                        <a:t>10%</a:t>
                      </a:r>
                      <a:endParaRPr lang="pl-PL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ytuł 1"/>
          <p:cNvSpPr txBox="1">
            <a:spLocks/>
          </p:cNvSpPr>
          <p:nvPr/>
        </p:nvSpPr>
        <p:spPr>
          <a:xfrm>
            <a:off x="628650" y="806450"/>
            <a:ext cx="78867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zerojedynkowe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100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Harmonogram oceny I rundy konkursowej </a:t>
            </a:r>
            <a:endParaRPr lang="pl-PL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0937894"/>
              </p:ext>
            </p:extLst>
          </p:nvPr>
        </p:nvGraphicFramePr>
        <p:xfrm>
          <a:off x="587403" y="2025375"/>
          <a:ext cx="7929562" cy="429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2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30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510367" y="1667564"/>
            <a:ext cx="8295481" cy="4865531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pl-PL" sz="2500" dirty="0" smtClean="0"/>
              <a:t>Projekt jest zgodny z </a:t>
            </a:r>
            <a:r>
              <a:rPr lang="pl-PL" sz="2500" dirty="0"/>
              <a:t>zasadą równości szans kobiet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i </a:t>
            </a:r>
            <a:r>
              <a:rPr lang="pl-PL" sz="2500" dirty="0"/>
              <a:t>mężczyzn </a:t>
            </a:r>
            <a:r>
              <a:rPr lang="pl-PL" sz="2500" dirty="0" smtClean="0"/>
              <a:t>(</a:t>
            </a:r>
            <a:r>
              <a:rPr lang="pl-PL" sz="2500" dirty="0"/>
              <a:t>w oparciu o standard minimum).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pl-PL" sz="2500" dirty="0" smtClean="0"/>
              <a:t>Projekt jest zgodny z </a:t>
            </a:r>
            <a:r>
              <a:rPr lang="pl-PL" sz="2500" dirty="0"/>
              <a:t>zasadą zrównoważonego rozwoju.</a:t>
            </a:r>
          </a:p>
          <a:p>
            <a:pPr marL="0" indent="0">
              <a:spcAft>
                <a:spcPts val="300"/>
              </a:spcAft>
              <a:buNone/>
            </a:pPr>
            <a:endParaRPr lang="pl-PL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24029"/>
              </p:ext>
            </p:extLst>
          </p:nvPr>
        </p:nvGraphicFramePr>
        <p:xfrm>
          <a:off x="1111194" y="3302773"/>
          <a:ext cx="6680200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0788"/>
                <a:gridCol w="4849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500" b="0" dirty="0" smtClean="0">
                          <a:solidFill>
                            <a:schemeClr val="tx1"/>
                          </a:solidFill>
                        </a:rPr>
                        <a:t>Aspekt nr 1 </a:t>
                      </a:r>
                      <a:endParaRPr lang="pl-PL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500" b="0" dirty="0" smtClean="0">
                          <a:solidFill>
                            <a:schemeClr val="tx1"/>
                          </a:solidFill>
                        </a:rPr>
                        <a:t>kontekst materiałów szkoleniowych, biurowych oraz promocyjnych</a:t>
                      </a:r>
                      <a:endParaRPr lang="pl-PL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dirty="0" smtClean="0"/>
                        <a:t>Aspekt nr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500" dirty="0" smtClean="0"/>
                        <a:t>kontekst szkoleń i innych spotkań</a:t>
                      </a:r>
                      <a:endParaRPr lang="pl-PL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dirty="0" smtClean="0"/>
                        <a:t>Aspekt nr 3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500" dirty="0" smtClean="0"/>
                        <a:t>transport</a:t>
                      </a:r>
                      <a:endParaRPr lang="pl-PL" sz="2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dirty="0" smtClean="0"/>
                        <a:t>Aspekt nr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500" dirty="0" smtClean="0"/>
                        <a:t>kontekst „zielonego biura”</a:t>
                      </a:r>
                      <a:endParaRPr lang="pl-PL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dirty="0" smtClean="0"/>
                        <a:t>Aspekt nr 5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2500" dirty="0" smtClean="0"/>
                        <a:t>kontekst energii elektrycznej i wody</a:t>
                      </a:r>
                      <a:endParaRPr lang="pl-PL" sz="2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ytuł 1"/>
          <p:cNvSpPr txBox="1">
            <a:spLocks/>
          </p:cNvSpPr>
          <p:nvPr/>
        </p:nvSpPr>
        <p:spPr>
          <a:xfrm>
            <a:off x="628650" y="806450"/>
            <a:ext cx="78867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zerojedynkowe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566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31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518319" y="1892411"/>
            <a:ext cx="8295481" cy="414262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pl-PL" sz="2500" dirty="0"/>
              <a:t>Projekt jest zgodny </a:t>
            </a:r>
            <a:r>
              <a:rPr lang="pl-PL" sz="2500" dirty="0" smtClean="0"/>
              <a:t>z </a:t>
            </a:r>
            <a:r>
              <a:rPr lang="pl-PL" sz="2500" dirty="0"/>
              <a:t>zasadą równości szans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i </a:t>
            </a:r>
            <a:r>
              <a:rPr lang="pl-PL" sz="2500" dirty="0"/>
              <a:t>niedyskryminacji, </a:t>
            </a:r>
            <a:r>
              <a:rPr lang="pl-PL" sz="2500" dirty="0" smtClean="0"/>
              <a:t>w </a:t>
            </a:r>
            <a:r>
              <a:rPr lang="pl-PL" sz="2500" dirty="0"/>
              <a:t>tym dostępności dla osób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z </a:t>
            </a:r>
            <a:r>
              <a:rPr lang="pl-PL" sz="2500" dirty="0"/>
              <a:t>niepełnosprawnościami</a:t>
            </a:r>
            <a:r>
              <a:rPr lang="pl-PL" sz="2500" dirty="0" smtClean="0"/>
              <a:t>.</a:t>
            </a:r>
            <a:endParaRPr lang="pl-PL" sz="2500" dirty="0"/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pl-PL" sz="2500" dirty="0"/>
              <a:t>Projekt jest zgodny </a:t>
            </a:r>
            <a:r>
              <a:rPr lang="pl-PL" sz="2500" dirty="0" smtClean="0"/>
              <a:t>z właściwym </a:t>
            </a:r>
            <a:r>
              <a:rPr lang="pl-PL" sz="2500" dirty="0"/>
              <a:t>prawodawstwem krajowym, </a:t>
            </a:r>
            <a:r>
              <a:rPr lang="pl-PL" sz="2500" dirty="0" smtClean="0"/>
              <a:t>w </a:t>
            </a:r>
            <a:r>
              <a:rPr lang="pl-PL" sz="2500" dirty="0"/>
              <a:t>tym z ustawą </a:t>
            </a:r>
            <a:r>
              <a:rPr lang="pl-PL" sz="2500" dirty="0" smtClean="0"/>
              <a:t>PZP z </a:t>
            </a:r>
            <a:r>
              <a:rPr lang="pl-PL" sz="2500" dirty="0"/>
              <a:t>dnia 29 stycznia 2004 r</a:t>
            </a:r>
            <a:r>
              <a:rPr lang="pl-PL" sz="2500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pl-PL" sz="2500" dirty="0" smtClean="0"/>
              <a:t>Projekt </a:t>
            </a:r>
            <a:r>
              <a:rPr lang="pl-PL" sz="2500" dirty="0"/>
              <a:t>jest zgodny z zasadami pomocy </a:t>
            </a:r>
            <a:r>
              <a:rPr lang="pl-PL" sz="2500" dirty="0" smtClean="0"/>
              <a:t>publicznej lub pomocy </a:t>
            </a:r>
            <a:r>
              <a:rPr lang="pl-PL" sz="2500" i="1" dirty="0" smtClean="0"/>
              <a:t>de </a:t>
            </a:r>
            <a:r>
              <a:rPr lang="pl-PL" sz="2500" i="1" dirty="0" err="1" smtClean="0"/>
              <a:t>minimis</a:t>
            </a:r>
            <a:r>
              <a:rPr lang="pl-PL" sz="2500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pl-PL" sz="2500" dirty="0" smtClean="0"/>
              <a:t>Negocjacje </a:t>
            </a:r>
            <a:r>
              <a:rPr lang="pl-PL" sz="2500" dirty="0"/>
              <a:t>zakończyły się wynikiem </a:t>
            </a:r>
            <a:r>
              <a:rPr lang="pl-PL" sz="2500" dirty="0" smtClean="0"/>
              <a:t>pozytywnym</a:t>
            </a:r>
            <a:r>
              <a:rPr lang="pl-PL" sz="2500" dirty="0"/>
              <a:t>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806450"/>
            <a:ext cx="78867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zerojedynkowe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799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- punktowe</a:t>
            </a:r>
            <a:endParaRPr lang="pl-PL" sz="24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119" y="2064031"/>
            <a:ext cx="8259763" cy="406642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/>
              <a:t>Adekwatność doboru grupy docelowej </a:t>
            </a:r>
            <a:r>
              <a:rPr lang="pl-PL" sz="2400" dirty="0" smtClean="0"/>
              <a:t>do właściwego </a:t>
            </a:r>
            <a:r>
              <a:rPr lang="pl-PL" sz="2400" dirty="0"/>
              <a:t>celu szczegółowego </a:t>
            </a:r>
            <a:r>
              <a:rPr lang="pl-PL" sz="2400" dirty="0" smtClean="0"/>
              <a:t>RPO </a:t>
            </a:r>
            <a:r>
              <a:rPr lang="pl-PL" sz="2400" dirty="0" err="1" smtClean="0"/>
              <a:t>WiM</a:t>
            </a:r>
            <a:r>
              <a:rPr lang="pl-PL" sz="2400" dirty="0" smtClean="0"/>
              <a:t> </a:t>
            </a:r>
            <a:r>
              <a:rPr lang="pl-PL" sz="2400" dirty="0"/>
              <a:t>2014-2020 oraz jakość </a:t>
            </a:r>
            <a:r>
              <a:rPr lang="pl-PL" sz="2400" dirty="0" smtClean="0"/>
              <a:t>diagnozy specyfiki </a:t>
            </a:r>
            <a:r>
              <a:rPr lang="pl-PL" sz="2400" dirty="0"/>
              <a:t>tej </a:t>
            </a:r>
            <a:r>
              <a:rPr lang="pl-PL" sz="2400" dirty="0" smtClean="0"/>
              <a:t>grupy </a:t>
            </a:r>
            <a:r>
              <a:rPr lang="pl-PL" sz="2400" b="1" dirty="0" smtClean="0">
                <a:solidFill>
                  <a:srgbClr val="002060"/>
                </a:solidFill>
              </a:rPr>
              <a:t>(max. 25/20pkt; min. 15/12pkt)</a:t>
            </a:r>
            <a:r>
              <a:rPr lang="pl-PL" sz="2400" b="1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/>
              <a:t>Zgodność </a:t>
            </a:r>
            <a:r>
              <a:rPr lang="pl-PL" sz="2400" dirty="0"/>
              <a:t>projektu z właściwym </a:t>
            </a:r>
            <a:r>
              <a:rPr lang="pl-PL" sz="2400" dirty="0" smtClean="0"/>
              <a:t>celem szczegółowym </a:t>
            </a:r>
            <a:r>
              <a:rPr lang="pl-PL" sz="2400" dirty="0"/>
              <a:t>Priorytetu </a:t>
            </a:r>
            <a:r>
              <a:rPr lang="pl-PL" sz="2400" dirty="0" smtClean="0"/>
              <a:t>Inwestycyjnego RPO </a:t>
            </a:r>
            <a:r>
              <a:rPr lang="pl-PL" sz="2400" dirty="0" err="1"/>
              <a:t>WiM</a:t>
            </a:r>
            <a:r>
              <a:rPr lang="pl-PL" sz="2400" dirty="0"/>
              <a:t> 2014-2020 oraz </a:t>
            </a:r>
            <a:r>
              <a:rPr lang="pl-PL" sz="2400" dirty="0" smtClean="0"/>
              <a:t>adekwatność doboru </a:t>
            </a:r>
            <a:r>
              <a:rPr lang="pl-PL" sz="2400" dirty="0"/>
              <a:t>i opisu wskaźników, źródeł </a:t>
            </a:r>
            <a:r>
              <a:rPr lang="pl-PL" sz="2400" dirty="0" smtClean="0"/>
              <a:t>oraz sposobu </a:t>
            </a:r>
            <a:r>
              <a:rPr lang="pl-PL" sz="2400" dirty="0"/>
              <a:t>ich </a:t>
            </a:r>
            <a:r>
              <a:rPr lang="pl-PL" sz="2400" dirty="0" smtClean="0"/>
              <a:t>pomiaru</a:t>
            </a:r>
            <a:r>
              <a:rPr lang="pl-PL" sz="2400" dirty="0"/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(max</a:t>
            </a:r>
            <a:r>
              <a:rPr lang="pl-PL" sz="2400" b="1" dirty="0">
                <a:solidFill>
                  <a:srgbClr val="002060"/>
                </a:solidFill>
              </a:rPr>
              <a:t>. </a:t>
            </a:r>
            <a:r>
              <a:rPr lang="pl-PL" sz="2400" b="1" dirty="0" smtClean="0">
                <a:solidFill>
                  <a:srgbClr val="002060"/>
                </a:solidFill>
              </a:rPr>
              <a:t>15/10pkt; </a:t>
            </a:r>
            <a:r>
              <a:rPr lang="pl-PL" sz="2400" b="1" dirty="0">
                <a:solidFill>
                  <a:srgbClr val="002060"/>
                </a:solidFill>
              </a:rPr>
              <a:t>min. </a:t>
            </a:r>
            <a:r>
              <a:rPr lang="pl-PL" sz="2400" b="1" dirty="0" smtClean="0">
                <a:solidFill>
                  <a:srgbClr val="002060"/>
                </a:solidFill>
              </a:rPr>
              <a:t>9/6pkt)</a:t>
            </a:r>
            <a:r>
              <a:rPr lang="pl-PL" sz="2400" b="1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/>
              <a:t>Trafność </a:t>
            </a:r>
            <a:r>
              <a:rPr lang="pl-PL" sz="2400" dirty="0"/>
              <a:t>opisanej analizy </a:t>
            </a:r>
            <a:r>
              <a:rPr lang="pl-PL" sz="2400" dirty="0" smtClean="0"/>
              <a:t>ryzyka nieosiągnięcia założeń projektu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b="1" dirty="0">
                <a:solidFill>
                  <a:srgbClr val="002060"/>
                </a:solidFill>
              </a:rPr>
              <a:t>(max. </a:t>
            </a:r>
            <a:r>
              <a:rPr lang="pl-PL" sz="2400" b="1" dirty="0" smtClean="0">
                <a:solidFill>
                  <a:srgbClr val="002060"/>
                </a:solidFill>
              </a:rPr>
              <a:t>10pkt; min. </a:t>
            </a:r>
            <a:r>
              <a:rPr lang="pl-PL" sz="2400" b="1" dirty="0">
                <a:solidFill>
                  <a:srgbClr val="002060"/>
                </a:solidFill>
              </a:rPr>
              <a:t>6</a:t>
            </a:r>
            <a:r>
              <a:rPr lang="pl-PL" sz="2400" b="1" dirty="0" smtClean="0">
                <a:solidFill>
                  <a:srgbClr val="002060"/>
                </a:solidFill>
              </a:rPr>
              <a:t>pkt)</a:t>
            </a:r>
            <a:r>
              <a:rPr lang="pl-PL" sz="2400" b="1" dirty="0" smtClean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5992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33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118" y="1892300"/>
            <a:ext cx="8259763" cy="4421031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pl-PL" sz="2400" dirty="0"/>
              <a:t>Spójność zadań przewidzianych do realizacji w ramach projektu oraz trafność doboru i opisu tych zadań </a:t>
            </a:r>
            <a:br>
              <a:rPr lang="pl-PL" sz="2400" dirty="0"/>
            </a:br>
            <a:r>
              <a:rPr lang="pl-PL" sz="2400" b="1" dirty="0">
                <a:solidFill>
                  <a:srgbClr val="002060"/>
                </a:solidFill>
              </a:rPr>
              <a:t>(max. 20pkt; min. 16pkt</a:t>
            </a:r>
            <a:r>
              <a:rPr lang="pl-PL" sz="2400" b="1" dirty="0" smtClean="0">
                <a:solidFill>
                  <a:srgbClr val="002060"/>
                </a:solidFill>
              </a:rPr>
              <a:t>)</a:t>
            </a:r>
            <a:r>
              <a:rPr lang="pl-PL" sz="2400" b="1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pl-PL" sz="2400" dirty="0" smtClean="0"/>
              <a:t>Adekwatność potencjału </a:t>
            </a:r>
            <a:r>
              <a:rPr lang="pl-PL" sz="2400" dirty="0"/>
              <a:t>Wnioskodawcy </a:t>
            </a:r>
            <a:r>
              <a:rPr lang="pl-PL" sz="2400" dirty="0" smtClean="0"/>
              <a:t>i Partnerów </a:t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/>
              <a:t>o ile dotyczy) oraz </a:t>
            </a:r>
            <a:r>
              <a:rPr lang="pl-PL" sz="2400" dirty="0" smtClean="0"/>
              <a:t>sposobu zarządzania projektem</a:t>
            </a:r>
            <a:r>
              <a:rPr lang="pl-PL" sz="2400" dirty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solidFill>
                  <a:srgbClr val="002060"/>
                </a:solidFill>
              </a:rPr>
              <a:t>(max</a:t>
            </a:r>
            <a:r>
              <a:rPr lang="pl-PL" sz="2400" b="1" dirty="0">
                <a:solidFill>
                  <a:srgbClr val="002060"/>
                </a:solidFill>
              </a:rPr>
              <a:t>. </a:t>
            </a:r>
            <a:r>
              <a:rPr lang="pl-PL" sz="2400" b="1" dirty="0" smtClean="0">
                <a:solidFill>
                  <a:srgbClr val="002060"/>
                </a:solidFill>
              </a:rPr>
              <a:t>10pkt; min. </a:t>
            </a:r>
            <a:r>
              <a:rPr lang="pl-PL" sz="2400" b="1" dirty="0">
                <a:solidFill>
                  <a:srgbClr val="002060"/>
                </a:solidFill>
              </a:rPr>
              <a:t>6</a:t>
            </a:r>
            <a:r>
              <a:rPr lang="pl-PL" sz="2400" b="1" dirty="0" smtClean="0">
                <a:solidFill>
                  <a:srgbClr val="002060"/>
                </a:solidFill>
              </a:rPr>
              <a:t>pkt)</a:t>
            </a:r>
            <a:r>
              <a:rPr lang="pl-PL" sz="2400" b="1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pl-PL" sz="2400" dirty="0" smtClean="0"/>
              <a:t>Adekwatność doświadczenia Wnioskodawcy </a:t>
            </a:r>
            <a:r>
              <a:rPr lang="pl-PL" sz="2400" dirty="0"/>
              <a:t>i Partnerów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/>
              <a:t>o ile </a:t>
            </a:r>
            <a:r>
              <a:rPr lang="pl-PL" sz="2400" dirty="0" smtClean="0"/>
              <a:t>dotyczy) do </a:t>
            </a:r>
            <a:r>
              <a:rPr lang="pl-PL" sz="2400" dirty="0"/>
              <a:t>zakresu realizacji projektu oraz </a:t>
            </a:r>
            <a:r>
              <a:rPr lang="pl-PL" sz="2400" dirty="0" smtClean="0"/>
              <a:t>ich potencjał społeczny </a:t>
            </a:r>
            <a:r>
              <a:rPr lang="pl-PL" sz="2400" b="1" dirty="0" smtClean="0">
                <a:solidFill>
                  <a:srgbClr val="002060"/>
                </a:solidFill>
              </a:rPr>
              <a:t>(max</a:t>
            </a:r>
            <a:r>
              <a:rPr lang="pl-PL" sz="2400" b="1" dirty="0">
                <a:solidFill>
                  <a:srgbClr val="002060"/>
                </a:solidFill>
              </a:rPr>
              <a:t>. 1</a:t>
            </a:r>
            <a:r>
              <a:rPr lang="pl-PL" sz="2400" b="1" dirty="0" smtClean="0">
                <a:solidFill>
                  <a:srgbClr val="002060"/>
                </a:solidFill>
              </a:rPr>
              <a:t>0pkt</a:t>
            </a:r>
            <a:r>
              <a:rPr lang="pl-PL" sz="2400" b="1" dirty="0">
                <a:solidFill>
                  <a:srgbClr val="002060"/>
                </a:solidFill>
              </a:rPr>
              <a:t>; min. </a:t>
            </a:r>
            <a:r>
              <a:rPr lang="pl-PL" sz="2400" b="1" dirty="0" smtClean="0">
                <a:solidFill>
                  <a:srgbClr val="002060"/>
                </a:solidFill>
              </a:rPr>
              <a:t>6pkt)</a:t>
            </a:r>
            <a:r>
              <a:rPr lang="pl-PL" sz="2400" b="1" dirty="0" smtClean="0"/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pl-PL" sz="2400" dirty="0"/>
              <a:t>Prawidłowość </a:t>
            </a:r>
            <a:r>
              <a:rPr lang="pl-PL" sz="2400" dirty="0" smtClean="0"/>
              <a:t>budżetu projektu</a:t>
            </a:r>
            <a:r>
              <a:rPr lang="pl-PL" sz="2400" dirty="0"/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(max</a:t>
            </a:r>
            <a:r>
              <a:rPr lang="pl-PL" sz="2400" b="1" dirty="0">
                <a:solidFill>
                  <a:srgbClr val="002060"/>
                </a:solidFill>
              </a:rPr>
              <a:t>. </a:t>
            </a:r>
            <a:r>
              <a:rPr lang="pl-PL" sz="2400" b="1" dirty="0" smtClean="0">
                <a:solidFill>
                  <a:srgbClr val="002060"/>
                </a:solidFill>
              </a:rPr>
              <a:t>20pkt</a:t>
            </a:r>
            <a:r>
              <a:rPr lang="pl-PL" sz="2400" b="1" dirty="0">
                <a:solidFill>
                  <a:srgbClr val="002060"/>
                </a:solidFill>
              </a:rPr>
              <a:t>; min. </a:t>
            </a:r>
            <a:r>
              <a:rPr lang="pl-PL" sz="2400" b="1" dirty="0" smtClean="0">
                <a:solidFill>
                  <a:srgbClr val="002060"/>
                </a:solidFill>
              </a:rPr>
              <a:t>12pkt)</a:t>
            </a:r>
            <a:r>
              <a:rPr lang="pl-PL" sz="2400" b="1" dirty="0" smtClean="0"/>
              <a:t>.</a:t>
            </a:r>
            <a:endParaRPr lang="pl-PL" sz="2400" b="1" dirty="0"/>
          </a:p>
          <a:p>
            <a:pPr marL="457200" indent="-457200">
              <a:buFont typeface="+mj-lt"/>
              <a:buAutoNum type="arabicPeriod" startAt="5"/>
            </a:pPr>
            <a:endParaRPr lang="pl-PL" sz="2400" dirty="0"/>
          </a:p>
          <a:p>
            <a:pPr marL="457200" indent="-457200">
              <a:buFont typeface="+mj-lt"/>
              <a:buAutoNum type="arabicPeriod" startAt="5"/>
            </a:pPr>
            <a:endParaRPr lang="pl-PL" sz="2400" dirty="0" smtClean="0"/>
          </a:p>
          <a:p>
            <a:pPr marL="457200" indent="-457200">
              <a:buFont typeface="+mj-lt"/>
              <a:buAutoNum type="arabicPeriod" startAt="5"/>
            </a:pPr>
            <a:endParaRPr lang="pl-PL" sz="2400" dirty="0" smtClean="0"/>
          </a:p>
          <a:p>
            <a:pPr marL="0" indent="0">
              <a:spcAft>
                <a:spcPts val="300"/>
              </a:spcAft>
              <a:buNone/>
            </a:pP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- punktowe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03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34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fakultatywne</a:t>
            </a:r>
            <a:endParaRPr lang="pl-PL" sz="24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270344" y="1794455"/>
            <a:ext cx="8611263" cy="474946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z="2400" dirty="0"/>
              <a:t>Projekt jest komplementarny ze wsparciem realizowanym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ramach innych niż EFS środków pomocowych </a:t>
            </a:r>
            <a:r>
              <a:rPr lang="pl-PL" sz="2400" dirty="0" smtClean="0"/>
              <a:t>UE </a:t>
            </a:r>
            <a:r>
              <a:rPr lang="pl-PL" sz="2400" dirty="0"/>
              <a:t>→ </a:t>
            </a:r>
            <a:r>
              <a:rPr lang="pl-PL" sz="2400" b="1" dirty="0">
                <a:solidFill>
                  <a:srgbClr val="0070C0"/>
                </a:solidFill>
              </a:rPr>
              <a:t>5 pkt premii</a:t>
            </a:r>
            <a:endParaRPr lang="pl-PL" sz="2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/>
              <a:t>Projekt jest </a:t>
            </a:r>
            <a:r>
              <a:rPr lang="pl-PL" sz="2400" dirty="0"/>
              <a:t>realizowany </a:t>
            </a:r>
            <a:r>
              <a:rPr lang="pl-PL" sz="2400" dirty="0" smtClean="0"/>
              <a:t>przez Wnioskodawcę</a:t>
            </a:r>
            <a:r>
              <a:rPr lang="pl-PL" sz="2400" dirty="0"/>
              <a:t>, który </a:t>
            </a:r>
            <a:r>
              <a:rPr lang="pl-PL" sz="2400" dirty="0" smtClean="0"/>
              <a:t>spełnia jednocześnie </a:t>
            </a:r>
            <a:r>
              <a:rPr lang="pl-PL" sz="2400" dirty="0"/>
              <a:t>następujące warunki:</a:t>
            </a:r>
          </a:p>
          <a:p>
            <a:pPr marL="714375" indent="-35718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803275" algn="l"/>
              </a:tabLst>
            </a:pPr>
            <a:r>
              <a:rPr lang="pl-PL" sz="2400" dirty="0" smtClean="0"/>
              <a:t>na </a:t>
            </a:r>
            <a:r>
              <a:rPr lang="pl-PL" sz="2400" dirty="0"/>
              <a:t>dzień </a:t>
            </a:r>
            <a:r>
              <a:rPr lang="pl-PL" sz="2400" dirty="0" smtClean="0"/>
              <a:t>złożenia </a:t>
            </a:r>
            <a:r>
              <a:rPr lang="pl-PL" sz="2400" dirty="0"/>
              <a:t>wniosku </a:t>
            </a:r>
            <a:r>
              <a:rPr lang="pl-PL" sz="2400" dirty="0" smtClean="0"/>
              <a:t>posiada </a:t>
            </a:r>
            <a:r>
              <a:rPr lang="pl-PL" sz="2400" dirty="0"/>
              <a:t>co </a:t>
            </a:r>
            <a:r>
              <a:rPr lang="pl-PL" sz="2400" dirty="0" smtClean="0"/>
              <a:t>najmniej 2-letnie </a:t>
            </a:r>
            <a:r>
              <a:rPr lang="pl-PL" sz="2400" dirty="0"/>
              <a:t>doświadczenie </a:t>
            </a:r>
            <a:r>
              <a:rPr lang="pl-PL" sz="2400" dirty="0" smtClean="0"/>
              <a:t>w prowadzeniu </a:t>
            </a:r>
            <a:r>
              <a:rPr lang="pl-PL" sz="2400" dirty="0"/>
              <a:t>działalności </a:t>
            </a:r>
            <a:r>
              <a:rPr lang="pl-PL" sz="2400" dirty="0" smtClean="0"/>
              <a:t>w obszarze</a:t>
            </a:r>
            <a:r>
              <a:rPr lang="pl-PL" sz="2400" dirty="0"/>
              <a:t>, którego dotyczy </a:t>
            </a:r>
            <a:r>
              <a:rPr lang="pl-PL" sz="2400" dirty="0" smtClean="0"/>
              <a:t>projekt, np</a:t>
            </a:r>
            <a:r>
              <a:rPr lang="pl-PL" sz="2400" dirty="0"/>
              <a:t>. promocji </a:t>
            </a:r>
            <a:r>
              <a:rPr lang="pl-PL" sz="2400" dirty="0" smtClean="0"/>
              <a:t>zatrudnienia, łagodzenia </a:t>
            </a:r>
            <a:r>
              <a:rPr lang="pl-PL" sz="2400" dirty="0"/>
              <a:t>skutków bezrobocia </a:t>
            </a:r>
            <a:r>
              <a:rPr lang="pl-PL" sz="2400" dirty="0" smtClean="0"/>
              <a:t>i aktywizacji </a:t>
            </a:r>
            <a:r>
              <a:rPr lang="pl-PL" sz="2400" dirty="0"/>
              <a:t>zawodowej</a:t>
            </a:r>
          </a:p>
          <a:p>
            <a:pPr marL="714375" indent="-357188" algn="just">
              <a:lnSpc>
                <a:spcPct val="100000"/>
              </a:lnSpc>
              <a:spcBef>
                <a:spcPts val="0"/>
              </a:spcBef>
              <a:buNone/>
              <a:tabLst>
                <a:tab pos="803275" algn="l"/>
              </a:tabLst>
            </a:pPr>
            <a:r>
              <a:rPr lang="pl-PL" sz="2400" dirty="0"/>
              <a:t>oraz</a:t>
            </a:r>
          </a:p>
          <a:p>
            <a:pPr marL="714375" indent="-35718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803275" algn="l"/>
              </a:tabLst>
            </a:pPr>
            <a:r>
              <a:rPr lang="pl-PL" sz="2400" dirty="0" smtClean="0"/>
              <a:t>posiada siedzibę główną w miejscu realizacji projektu</a:t>
            </a:r>
            <a:r>
              <a:rPr lang="pl-PL" sz="2400" b="1" dirty="0"/>
              <a:t> </a:t>
            </a:r>
            <a:r>
              <a:rPr lang="pl-PL" sz="2400" dirty="0"/>
              <a:t>→ </a:t>
            </a:r>
            <a:r>
              <a:rPr lang="pl-PL" sz="2400" b="1" dirty="0">
                <a:solidFill>
                  <a:srgbClr val="0070C0"/>
                </a:solidFill>
              </a:rPr>
              <a:t>5 pkt premii</a:t>
            </a:r>
            <a:endParaRPr lang="pl-PL" sz="2400" dirty="0"/>
          </a:p>
          <a:p>
            <a:pPr marL="714375" indent="-35718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803275" algn="l"/>
              </a:tabLst>
            </a:pPr>
            <a:endParaRPr lang="pl-PL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35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119" y="2086378"/>
            <a:ext cx="8259763" cy="347158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pl-PL" sz="2400" dirty="0" smtClean="0"/>
              <a:t>Projekt </a:t>
            </a:r>
            <a:r>
              <a:rPr lang="pl-PL" sz="2400" dirty="0"/>
              <a:t>zapewnia </a:t>
            </a:r>
            <a:r>
              <a:rPr lang="pl-PL" sz="2400" dirty="0" smtClean="0"/>
              <a:t>wykorzystanie </a:t>
            </a:r>
            <a:r>
              <a:rPr lang="pl-PL" sz="2400" dirty="0" err="1" smtClean="0"/>
              <a:t>zwalidowanych</a:t>
            </a:r>
            <a:r>
              <a:rPr lang="pl-PL" sz="2400" dirty="0" smtClean="0"/>
              <a:t> </a:t>
            </a:r>
            <a:r>
              <a:rPr lang="pl-PL" sz="2400" dirty="0"/>
              <a:t>rezultatów PIW </a:t>
            </a:r>
            <a:r>
              <a:rPr lang="pl-PL" sz="2400" dirty="0" smtClean="0"/>
              <a:t>EQUAL i/lub </a:t>
            </a:r>
            <a:r>
              <a:rPr lang="pl-PL" sz="2400" dirty="0"/>
              <a:t>rozwiązań wypracowanych </a:t>
            </a:r>
            <a:r>
              <a:rPr lang="pl-PL" sz="2400" dirty="0" smtClean="0"/>
              <a:t>w projektach </a:t>
            </a:r>
            <a:r>
              <a:rPr lang="pl-PL" sz="2400" dirty="0"/>
              <a:t>innowacyjnych PO </a:t>
            </a:r>
            <a:r>
              <a:rPr lang="pl-PL" sz="2400" dirty="0" smtClean="0"/>
              <a:t>KL</a:t>
            </a:r>
            <a:r>
              <a:rPr lang="pl-PL" sz="2400" dirty="0"/>
              <a:t> </a:t>
            </a:r>
            <a:r>
              <a:rPr lang="pl-PL" sz="2400" dirty="0" smtClean="0"/>
              <a:t>→ </a:t>
            </a:r>
            <a:r>
              <a:rPr lang="pl-PL" sz="2400" b="1" dirty="0">
                <a:solidFill>
                  <a:srgbClr val="0070C0"/>
                </a:solidFill>
              </a:rPr>
              <a:t>5 pkt </a:t>
            </a:r>
            <a:r>
              <a:rPr lang="pl-PL" sz="2400" b="1" dirty="0" smtClean="0">
                <a:solidFill>
                  <a:srgbClr val="0070C0"/>
                </a:solidFill>
              </a:rPr>
              <a:t>premii</a:t>
            </a:r>
            <a:endParaRPr lang="pl-PL" sz="2400" dirty="0"/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pl-PL" dirty="0" smtClean="0"/>
              <a:t>Projekt </a:t>
            </a:r>
            <a:r>
              <a:rPr lang="pl-PL" dirty="0"/>
              <a:t>stanowi element </a:t>
            </a:r>
            <a:r>
              <a:rPr lang="pl-PL" dirty="0" smtClean="0"/>
              <a:t>zintegrowanego przedsięwzięcia rewitalizacyjnego wynikającego </a:t>
            </a:r>
            <a:r>
              <a:rPr lang="pl-PL" dirty="0"/>
              <a:t>z lokalnych </a:t>
            </a:r>
            <a:r>
              <a:rPr lang="pl-PL" dirty="0" smtClean="0"/>
              <a:t>planów rewitalizacji </a:t>
            </a:r>
            <a:r>
              <a:rPr lang="pl-PL" dirty="0"/>
              <a:t>miast oraz </a:t>
            </a:r>
            <a:r>
              <a:rPr lang="pl-PL" dirty="0" smtClean="0"/>
              <a:t>stanowi uzgodnione </a:t>
            </a:r>
            <a:r>
              <a:rPr lang="pl-PL" dirty="0"/>
              <a:t>przedsięwzięcie, zawarte </a:t>
            </a:r>
            <a:r>
              <a:rPr lang="pl-PL" dirty="0" smtClean="0"/>
              <a:t>w Ponadlokalnym </a:t>
            </a:r>
            <a:r>
              <a:rPr lang="pl-PL" dirty="0"/>
              <a:t>programie </a:t>
            </a:r>
            <a:r>
              <a:rPr lang="pl-PL" dirty="0" smtClean="0"/>
              <a:t>rewitalizacji sieci </a:t>
            </a:r>
            <a:r>
              <a:rPr lang="pl-PL" dirty="0"/>
              <a:t>miast </a:t>
            </a:r>
            <a:r>
              <a:rPr lang="pl-PL" dirty="0" err="1" smtClean="0"/>
              <a:t>Cittaslow</a:t>
            </a:r>
            <a:r>
              <a:rPr lang="pl-PL" dirty="0" smtClean="0"/>
              <a:t> → </a:t>
            </a:r>
            <a:r>
              <a:rPr lang="pl-PL" b="1" dirty="0" smtClean="0">
                <a:solidFill>
                  <a:srgbClr val="0070C0"/>
                </a:solidFill>
              </a:rPr>
              <a:t>5 pkt premii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28650" y="958850"/>
            <a:ext cx="78867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Kryteria merytoryczne – specyficzne fakultatywne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9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51075" y="1612266"/>
            <a:ext cx="8665265" cy="46100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400" dirty="0" smtClean="0"/>
              <a:t>opracowane na podstawie analizy cen rynkowych występujących w regionie i doświadczenia zdobytego w trakcie realizacji projektów w ramach PO KL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400" dirty="0"/>
              <a:t>n</a:t>
            </a:r>
            <a:r>
              <a:rPr lang="pl-PL" sz="2400" dirty="0" smtClean="0"/>
              <a:t>ie stanowi on katalogu zamkniętego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400" dirty="0" smtClean="0"/>
              <a:t>gwarantuje stosowanie standardów wskazanych usług oraz racjonalnych i efektywnych cen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400" dirty="0" smtClean="0"/>
              <a:t>obowiązuje na etapie przygotowania wniosku, realizacji </a:t>
            </a:r>
            <a:br>
              <a:rPr lang="pl-PL" sz="2400" dirty="0" smtClean="0"/>
            </a:br>
            <a:r>
              <a:rPr lang="pl-PL" sz="2400" dirty="0" smtClean="0"/>
              <a:t>i rozliczenia projektu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2400" dirty="0" smtClean="0"/>
              <a:t>każdy wydatek ujęty w budżecie projektu jest przedmiotem indywidualnej oceny, pod kątem jego zasadności i racjonalności – brak automatycznej akceptacji stawek</a:t>
            </a:r>
            <a:endParaRPr lang="pl-PL" sz="2400" dirty="0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628650" y="1176653"/>
            <a:ext cx="7886700" cy="435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Zestawienie standardu i cen rynkowych wydatków </a:t>
            </a:r>
            <a:endParaRPr lang="pl-P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1670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37</a:t>
            </a:fld>
            <a:endParaRPr lang="pl-PL" dirty="0"/>
          </a:p>
        </p:txBody>
      </p:sp>
      <p:graphicFrame>
        <p:nvGraphicFramePr>
          <p:cNvPr id="3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798570"/>
              </p:ext>
            </p:extLst>
          </p:nvPr>
        </p:nvGraphicFramePr>
        <p:xfrm>
          <a:off x="238540" y="1755076"/>
          <a:ext cx="8651019" cy="39023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57961"/>
                <a:gridCol w="1470991"/>
                <a:gridCol w="1622067"/>
              </a:tblGrid>
              <a:tr h="355629">
                <a:tc>
                  <a:txBody>
                    <a:bodyPr/>
                    <a:lstStyle/>
                    <a:p>
                      <a:pPr algn="ctr"/>
                      <a:r>
                        <a:rPr lang="pl-PL" sz="1900" dirty="0" smtClean="0"/>
                        <a:t>Kategoria kosztu</a:t>
                      </a:r>
                      <a:endParaRPr lang="pl-PL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900" dirty="0" smtClean="0"/>
                        <a:t>j.m.</a:t>
                      </a:r>
                      <a:endParaRPr lang="pl-PL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900" dirty="0" smtClean="0"/>
                        <a:t>Max. stawka brutto</a:t>
                      </a:r>
                      <a:endParaRPr lang="pl-PL" sz="1900" dirty="0"/>
                    </a:p>
                  </a:txBody>
                  <a:tcPr/>
                </a:tc>
              </a:tr>
              <a:tr h="296357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Doradca zawodowy/psycholog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godzina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100 zł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effectLst/>
                        </a:rPr>
                        <a:t>Pośrednik pracy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godzina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100 zł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03807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Wynajem </a:t>
                      </a:r>
                      <a:r>
                        <a:rPr lang="pl-PL" sz="2000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 szkoleniowych z wyposażeniem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dzień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400 zł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9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Wynajem</a:t>
                      </a:r>
                      <a:r>
                        <a:rPr lang="pl-PL" sz="2000" baseline="0" dirty="0" smtClean="0">
                          <a:effectLst/>
                        </a:rPr>
                        <a:t> </a:t>
                      </a:r>
                      <a:r>
                        <a:rPr lang="pl-PL" sz="2000" baseline="0" dirty="0" err="1" smtClean="0">
                          <a:effectLst/>
                        </a:rPr>
                        <a:t>s</a:t>
                      </a:r>
                      <a:r>
                        <a:rPr lang="pl-PL" sz="2000" dirty="0" err="1" smtClean="0">
                          <a:effectLst/>
                        </a:rPr>
                        <a:t>al</a:t>
                      </a:r>
                      <a:r>
                        <a:rPr lang="pl-PL" sz="2000" dirty="0" smtClean="0">
                          <a:effectLst/>
                        </a:rPr>
                        <a:t> szkoleniowych/ zajęciowych </a:t>
                      </a:r>
                      <a:r>
                        <a:rPr lang="pl-PL" sz="2000" dirty="0">
                          <a:effectLst/>
                        </a:rPr>
                        <a:t>(od 20 </a:t>
                      </a:r>
                      <a:r>
                        <a:rPr lang="pl-PL" sz="2000" dirty="0" smtClean="0">
                          <a:effectLst/>
                        </a:rPr>
                        <a:t>os)</a:t>
                      </a:r>
                      <a:endParaRPr lang="pl-PL" sz="20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2000" dirty="0">
                          <a:effectLst/>
                        </a:rPr>
                        <a:t>godzina</a:t>
                      </a:r>
                      <a:endParaRPr lang="pl-P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2000" b="1" dirty="0" smtClean="0">
                          <a:effectLst/>
                        </a:rPr>
                        <a:t>58 </a:t>
                      </a:r>
                      <a:r>
                        <a:rPr lang="pl-PL" sz="2000" b="1" dirty="0">
                          <a:effectLst/>
                        </a:rPr>
                        <a:t>zł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357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Pracownia komputerowa</a:t>
                      </a:r>
                      <a:endParaRPr lang="pl-P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effectLst/>
                        </a:rPr>
                        <a:t>godzina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55 zł</a:t>
                      </a:r>
                      <a:endParaRPr lang="pl-PL" sz="2000" b="1" dirty="0"/>
                    </a:p>
                  </a:txBody>
                  <a:tcPr anchor="ctr"/>
                </a:tc>
              </a:tr>
              <a:tr h="296357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Przerwa kawowa</a:t>
                      </a:r>
                      <a:endParaRPr lang="pl-PL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osobodzień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14 zł</a:t>
                      </a:r>
                      <a:endParaRPr lang="pl-PL" sz="2000" b="1" dirty="0"/>
                    </a:p>
                  </a:txBody>
                  <a:tcPr anchor="ctr"/>
                </a:tc>
              </a:tr>
              <a:tr h="31699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Obiad</a:t>
                      </a:r>
                      <a:endParaRPr lang="pl-PL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sztuka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20 zł</a:t>
                      </a:r>
                      <a:endParaRPr lang="pl-PL" sz="2000" b="1" dirty="0"/>
                    </a:p>
                  </a:txBody>
                  <a:tcPr anchor="ctr"/>
                </a:tc>
              </a:tr>
              <a:tr h="261556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Zestaw</a:t>
                      </a:r>
                      <a:r>
                        <a:rPr lang="pl-PL" sz="2000" b="0" baseline="0" dirty="0" smtClean="0"/>
                        <a:t> szkoleniowy</a:t>
                      </a:r>
                      <a:endParaRPr lang="pl-P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sztuka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15 zł</a:t>
                      </a:r>
                      <a:endParaRPr lang="pl-PL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28650" y="958847"/>
            <a:ext cx="7886700" cy="435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Wybrane koszty</a:t>
            </a:r>
            <a:endParaRPr lang="pl-P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602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38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Kontakt</a:t>
            </a:r>
            <a:endParaRPr lang="pl-PL" sz="24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119" y="2095500"/>
            <a:ext cx="8259763" cy="294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Wojewódzki Urząd Pracy w Olsztynie</a:t>
            </a:r>
          </a:p>
          <a:p>
            <a:pPr marL="0" indent="0" algn="ctr">
              <a:buNone/>
            </a:pPr>
            <a:r>
              <a:rPr lang="pl-PL" sz="2000" b="1" dirty="0" smtClean="0"/>
              <a:t>Zespół </a:t>
            </a:r>
            <a:r>
              <a:rPr lang="pl-PL" sz="2000" b="1" dirty="0"/>
              <a:t>ds. Informacji i Promocji </a:t>
            </a:r>
            <a:r>
              <a:rPr lang="pl-PL" sz="2000" b="1" dirty="0" smtClean="0"/>
              <a:t>(</a:t>
            </a:r>
            <a:r>
              <a:rPr lang="pl-PL" sz="2000" b="1" dirty="0"/>
              <a:t>pokój 1A</a:t>
            </a:r>
            <a:r>
              <a:rPr lang="pl-PL" sz="2000" b="1" dirty="0" smtClean="0"/>
              <a:t>)</a:t>
            </a:r>
            <a:endParaRPr lang="pl-PL" sz="2000" b="1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pl-PL" sz="2000" dirty="0"/>
              <a:t>ul. Głowackiego 28, 10-448 Olsztyn,</a:t>
            </a:r>
          </a:p>
          <a:p>
            <a:pPr marL="0" indent="0" algn="ctr">
              <a:buNone/>
            </a:pPr>
            <a:r>
              <a:rPr lang="pl-PL" sz="2000" dirty="0"/>
              <a:t>tel. (89) 522 79 55, (89) 522 79 </a:t>
            </a:r>
            <a:r>
              <a:rPr lang="pl-PL" sz="2000" dirty="0" smtClean="0"/>
              <a:t>65</a:t>
            </a:r>
            <a:endParaRPr lang="pl-PL" sz="2000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pl-PL" sz="2000" dirty="0"/>
              <a:t>poniedziałek godz. 8:00 – 16:00</a:t>
            </a:r>
          </a:p>
          <a:p>
            <a:pPr marL="0" indent="0" algn="ctr">
              <a:buNone/>
            </a:pPr>
            <a:r>
              <a:rPr lang="pl-PL" sz="2000" dirty="0"/>
              <a:t>wtorek – piątek godz. 7:30 – </a:t>
            </a:r>
            <a:r>
              <a:rPr lang="pl-PL" sz="2000" dirty="0" smtClean="0"/>
              <a:t>15:30</a:t>
            </a:r>
          </a:p>
          <a:p>
            <a:pPr marL="0" indent="0" algn="ctr">
              <a:buNone/>
            </a:pPr>
            <a:r>
              <a:rPr lang="de-DE" sz="2000" dirty="0" err="1"/>
              <a:t>adres</a:t>
            </a:r>
            <a:r>
              <a:rPr lang="de-DE" sz="2000" dirty="0"/>
              <a:t> </a:t>
            </a:r>
            <a:r>
              <a:rPr lang="de-DE" sz="2000" dirty="0" err="1"/>
              <a:t>e-mail</a:t>
            </a:r>
            <a:r>
              <a:rPr lang="de-DE" sz="2000" dirty="0"/>
              <a:t>: </a:t>
            </a:r>
            <a:r>
              <a:rPr lang="pl-PL" sz="2000" u="sng" dirty="0" err="1">
                <a:hlinkClick r:id="rId3"/>
              </a:rPr>
              <a:t>m.palyska</a:t>
            </a:r>
            <a:r>
              <a:rPr lang="de-DE" sz="2000" u="sng" dirty="0" smtClean="0">
                <a:hlinkClick r:id="rId3"/>
              </a:rPr>
              <a:t>@up.gov.pl</a:t>
            </a:r>
            <a:r>
              <a:rPr lang="pl-PL" sz="2000" u="sng" dirty="0" smtClean="0"/>
              <a:t>,</a:t>
            </a:r>
            <a:r>
              <a:rPr lang="pl-PL" sz="2000" dirty="0" smtClean="0"/>
              <a:t> </a:t>
            </a:r>
            <a:r>
              <a:rPr lang="pl-PL" sz="2000" u="sng" dirty="0" smtClean="0">
                <a:hlinkClick r:id="rId4"/>
              </a:rPr>
              <a:t>d.kalski@up.gov.pl</a:t>
            </a:r>
            <a:endParaRPr lang="pl-PL" sz="2000" u="sng" dirty="0" smtClean="0"/>
          </a:p>
          <a:p>
            <a:pPr marL="0" indent="0" algn="ctr">
              <a:buNone/>
            </a:pPr>
            <a:r>
              <a:rPr lang="pl-PL" sz="2000" u="sng" dirty="0">
                <a:hlinkClick r:id="rId5"/>
              </a:rPr>
              <a:t>http://</a:t>
            </a:r>
            <a:r>
              <a:rPr lang="pl-PL" sz="2000" u="sng" dirty="0" smtClean="0">
                <a:hlinkClick r:id="rId5"/>
              </a:rPr>
              <a:t>rpo.wupolsztyn.praca.gov.pl</a:t>
            </a:r>
            <a:endParaRPr lang="pl-PL" sz="2000" u="sng" dirty="0" smtClean="0"/>
          </a:p>
          <a:p>
            <a:pPr marL="0" indent="0" algn="ctr">
              <a:buNone/>
            </a:pPr>
            <a:endParaRPr lang="pl-PL" sz="2000" u="sng" dirty="0"/>
          </a:p>
          <a:p>
            <a:pPr marL="0" indent="0" algn="ctr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2282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4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Informacje o konkursie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66978" y="1963972"/>
            <a:ext cx="8750300" cy="3904091"/>
          </a:xfrm>
        </p:spPr>
        <p:txBody>
          <a:bodyPr>
            <a:noAutofit/>
          </a:bodyPr>
          <a:lstStyle/>
          <a:p>
            <a:pPr marL="361950" indent="0">
              <a:spcBef>
                <a:spcPts val="600"/>
              </a:spcBef>
              <a:buNone/>
            </a:pPr>
            <a:endParaRPr lang="pl-PL" sz="2000" dirty="0"/>
          </a:p>
          <a:p>
            <a:pPr marL="628650" indent="-354013">
              <a:spcBef>
                <a:spcPts val="600"/>
              </a:spcBef>
              <a:spcAft>
                <a:spcPts val="1200"/>
              </a:spcAft>
            </a:pPr>
            <a:r>
              <a:rPr lang="pl-PL" sz="2500" dirty="0" smtClean="0"/>
              <a:t>nie </a:t>
            </a:r>
            <a:r>
              <a:rPr lang="pl-PL" sz="2500" dirty="0"/>
              <a:t>określono </a:t>
            </a:r>
            <a:r>
              <a:rPr lang="pl-PL" sz="2500" dirty="0" smtClean="0"/>
              <a:t>minimalnej, </a:t>
            </a:r>
            <a:r>
              <a:rPr lang="pl-PL" sz="2500" dirty="0"/>
              <a:t>ani maksymalnej wartości projektu</a:t>
            </a:r>
          </a:p>
          <a:p>
            <a:pPr marL="628650" indent="-354013">
              <a:spcBef>
                <a:spcPts val="600"/>
              </a:spcBef>
              <a:spcAft>
                <a:spcPts val="1200"/>
              </a:spcAft>
            </a:pPr>
            <a:r>
              <a:rPr lang="pl-PL" sz="2500" dirty="0" smtClean="0"/>
              <a:t>nie </a:t>
            </a:r>
            <a:r>
              <a:rPr lang="pl-PL" sz="2500" dirty="0"/>
              <a:t>określono minimalnego ani maksymalnego okresu realizacji </a:t>
            </a:r>
            <a:r>
              <a:rPr lang="pl-PL" sz="2500" dirty="0" smtClean="0"/>
              <a:t>projektu</a:t>
            </a:r>
          </a:p>
          <a:p>
            <a:pPr marL="628650" lvl="2" indent="-354013">
              <a:spcBef>
                <a:spcPts val="600"/>
              </a:spcBef>
              <a:spcAft>
                <a:spcPts val="1200"/>
              </a:spcAft>
            </a:pPr>
            <a:r>
              <a:rPr lang="pl-PL" sz="2500" dirty="0"/>
              <a:t>brak ograniczenia dotyczącego liczby wniosków, które może złożyć jeden </a:t>
            </a:r>
            <a:r>
              <a:rPr lang="pl-PL" sz="2500" dirty="0" smtClean="0"/>
              <a:t>wnioskodawca</a:t>
            </a:r>
          </a:p>
          <a:p>
            <a:pPr marL="628650" lvl="2" indent="-354013">
              <a:spcBef>
                <a:spcPts val="600"/>
              </a:spcBef>
              <a:spcAft>
                <a:spcPts val="1200"/>
              </a:spcAft>
            </a:pPr>
            <a:r>
              <a:rPr lang="pl-PL" sz="2500" dirty="0" smtClean="0"/>
              <a:t>wkład własny: minimum 5% </a:t>
            </a:r>
          </a:p>
          <a:p>
            <a:pPr marL="628650" lvl="2" indent="-354013">
              <a:spcBef>
                <a:spcPts val="600"/>
              </a:spcBef>
              <a:spcAft>
                <a:spcPts val="1200"/>
              </a:spcAft>
            </a:pPr>
            <a:r>
              <a:rPr lang="pl-PL" sz="2500" dirty="0" smtClean="0"/>
              <a:t>wersja papierowa w jednym egzemplarzu, bez załączników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25684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5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49" y="8572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Alokacja</a:t>
            </a:r>
            <a:endParaRPr lang="pl-PL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8" y="1422400"/>
            <a:ext cx="7899399" cy="410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a 2"/>
          <p:cNvSpPr/>
          <p:nvPr/>
        </p:nvSpPr>
        <p:spPr>
          <a:xfrm>
            <a:off x="1308099" y="5382640"/>
            <a:ext cx="1981200" cy="1384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ubregion elbląski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11,81 mln zł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165597" y="4834445"/>
            <a:ext cx="1981200" cy="1384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ubregion olsztyński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13,68 mln zł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6908799" y="3998340"/>
            <a:ext cx="1981200" cy="1384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ubregion ełcki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7,61 mln zł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6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6647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Beneficjenci (potencjalni)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11848" y="2597758"/>
            <a:ext cx="8434387" cy="3206695"/>
          </a:xfrm>
        </p:spPr>
        <p:txBody>
          <a:bodyPr>
            <a:noAutofit/>
          </a:bodyPr>
          <a:lstStyle/>
          <a:p>
            <a:pPr marL="85725" lvl="0" indent="0" algn="ctr">
              <a:spcAft>
                <a:spcPts val="300"/>
              </a:spcAft>
              <a:buNone/>
            </a:pPr>
            <a:r>
              <a:rPr lang="pl-PL" sz="2500" u="sng" dirty="0"/>
              <a:t>Wszystkie podmioty, z wyłączeniem osób fizycznych </a:t>
            </a:r>
            <a:endParaRPr lang="pl-PL" sz="2500" dirty="0"/>
          </a:p>
          <a:p>
            <a:pPr marL="85725" indent="0">
              <a:spcAft>
                <a:spcPts val="300"/>
              </a:spcAft>
              <a:buNone/>
            </a:pPr>
            <a:endParaRPr lang="pl-PL" dirty="0"/>
          </a:p>
          <a:p>
            <a:pPr marL="85725" indent="0" algn="just">
              <a:spcAft>
                <a:spcPts val="300"/>
              </a:spcAft>
              <a:buNone/>
            </a:pPr>
            <a:r>
              <a:rPr lang="pl-PL" sz="2500" dirty="0" smtClean="0"/>
              <a:t>Powiatowe </a:t>
            </a:r>
            <a:r>
              <a:rPr lang="pl-PL" sz="2500" dirty="0"/>
              <a:t>Urzędy Pracy </a:t>
            </a:r>
            <a:r>
              <a:rPr lang="pl-PL" sz="2500" b="1" dirty="0"/>
              <a:t>nie mogą</a:t>
            </a:r>
            <a:r>
              <a:rPr lang="pl-PL" sz="2500" dirty="0"/>
              <a:t> aplikować o środki </a:t>
            </a:r>
            <a:br>
              <a:rPr lang="pl-PL" sz="2500" dirty="0"/>
            </a:br>
            <a:r>
              <a:rPr lang="pl-PL" sz="2500" dirty="0" smtClean="0"/>
              <a:t>w </a:t>
            </a:r>
            <a:r>
              <a:rPr lang="pl-PL" sz="2500" dirty="0"/>
              <a:t>ramach niniejszego konkursu w charakterze </a:t>
            </a:r>
            <a:r>
              <a:rPr lang="pl-PL" sz="2500" dirty="0" smtClean="0"/>
              <a:t>wnioskodawcy  </a:t>
            </a:r>
            <a:br>
              <a:rPr lang="pl-PL" sz="2500" dirty="0" smtClean="0"/>
            </a:br>
            <a:r>
              <a:rPr lang="pl-PL" sz="2500" dirty="0" smtClean="0"/>
              <a:t>-&gt; PUP </a:t>
            </a:r>
            <a:r>
              <a:rPr lang="pl-PL" sz="2500" dirty="0"/>
              <a:t>mogą być zaangażowane </a:t>
            </a:r>
            <a:r>
              <a:rPr lang="pl-PL" sz="2500" dirty="0" smtClean="0"/>
              <a:t>w </a:t>
            </a:r>
            <a:r>
              <a:rPr lang="pl-PL" sz="2500" dirty="0"/>
              <a:t>projekt partnerski pełniąc rolę </a:t>
            </a:r>
            <a:r>
              <a:rPr lang="pl-PL" sz="2500" dirty="0" smtClean="0"/>
              <a:t>partnera.</a:t>
            </a:r>
            <a:endParaRPr lang="pl-PL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7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68707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Grupa docelowa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70344" y="1684338"/>
            <a:ext cx="8772056" cy="4970904"/>
          </a:xfrm>
        </p:spPr>
        <p:txBody>
          <a:bodyPr>
            <a:noAutofit/>
          </a:bodyPr>
          <a:lstStyle/>
          <a:p>
            <a:pPr marL="85725" lvl="1" indent="0">
              <a:spcAft>
                <a:spcPts val="300"/>
              </a:spcAft>
              <a:buNone/>
            </a:pPr>
            <a:r>
              <a:rPr lang="pl-PL" dirty="0" smtClean="0"/>
              <a:t>Osoby </a:t>
            </a:r>
            <a:r>
              <a:rPr lang="pl-PL" dirty="0"/>
              <a:t>powyżej </a:t>
            </a:r>
            <a:r>
              <a:rPr lang="pl-PL" dirty="0" smtClean="0"/>
              <a:t>29 </a:t>
            </a:r>
            <a:r>
              <a:rPr lang="pl-PL" dirty="0"/>
              <a:t>roku życia </a:t>
            </a:r>
            <a:r>
              <a:rPr lang="pl-PL" dirty="0" smtClean="0"/>
              <a:t>, </a:t>
            </a:r>
            <a:r>
              <a:rPr lang="pl-PL" dirty="0"/>
              <a:t>należące do jednej </a:t>
            </a:r>
            <a:r>
              <a:rPr lang="pl-PL" dirty="0" smtClean="0"/>
              <a:t>z następujących </a:t>
            </a:r>
            <a:r>
              <a:rPr lang="pl-PL" dirty="0"/>
              <a:t>grup:</a:t>
            </a:r>
          </a:p>
          <a:p>
            <a:pPr marL="646112" lvl="1" indent="-285750">
              <a:spcAft>
                <a:spcPts val="300"/>
              </a:spcAft>
            </a:pPr>
            <a:r>
              <a:rPr lang="pl-PL" b="1" dirty="0" smtClean="0"/>
              <a:t>osoby </a:t>
            </a:r>
            <a:r>
              <a:rPr lang="pl-PL" b="1" dirty="0"/>
              <a:t>bezrobotne, </a:t>
            </a:r>
          </a:p>
          <a:p>
            <a:pPr marL="646112" lvl="1" indent="-285750">
              <a:spcAft>
                <a:spcPts val="300"/>
              </a:spcAft>
            </a:pPr>
            <a:r>
              <a:rPr lang="pl-PL" b="1" dirty="0" smtClean="0"/>
              <a:t>osoby bierne </a:t>
            </a:r>
            <a:r>
              <a:rPr lang="pl-PL" b="1" dirty="0"/>
              <a:t>zawodowo</a:t>
            </a:r>
            <a:r>
              <a:rPr lang="pl-PL" b="1" dirty="0" smtClean="0"/>
              <a:t>.</a:t>
            </a:r>
            <a:endParaRPr lang="pl-PL" dirty="0" smtClean="0"/>
          </a:p>
          <a:p>
            <a:pPr marL="85725" lvl="0" indent="0">
              <a:spcAft>
                <a:spcPts val="300"/>
              </a:spcAft>
              <a:buNone/>
            </a:pPr>
            <a:r>
              <a:rPr lang="pl-PL" sz="2400" dirty="0" smtClean="0"/>
              <a:t>Dodatkowo</a:t>
            </a:r>
            <a:r>
              <a:rPr lang="pl-PL" sz="2400" dirty="0"/>
              <a:t>, osoby te muszą kwalifikować się co najmniej do jednej z poniższych kategorii:</a:t>
            </a:r>
          </a:p>
          <a:p>
            <a:pPr marL="715963" indent="-358775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osoby </a:t>
            </a:r>
            <a:r>
              <a:rPr lang="pl-PL" sz="2400" dirty="0"/>
              <a:t>długotrwale </a:t>
            </a:r>
            <a:r>
              <a:rPr lang="pl-PL" sz="2400" dirty="0" smtClean="0"/>
              <a:t>bezrobotne</a:t>
            </a:r>
            <a:endParaRPr lang="pl-PL" sz="2400" dirty="0"/>
          </a:p>
          <a:p>
            <a:pPr marL="715963" indent="-358775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osoby z niepełnosprawnościami</a:t>
            </a:r>
            <a:endParaRPr lang="pl-PL" sz="2400" dirty="0"/>
          </a:p>
          <a:p>
            <a:pPr marL="715963" indent="-358775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osoby </a:t>
            </a:r>
            <a:r>
              <a:rPr lang="pl-PL" sz="2400" dirty="0"/>
              <a:t>powyżej 50 roku </a:t>
            </a:r>
            <a:r>
              <a:rPr lang="pl-PL" sz="2400" dirty="0" smtClean="0"/>
              <a:t>życia</a:t>
            </a:r>
            <a:endParaRPr lang="pl-PL" sz="2400" dirty="0"/>
          </a:p>
          <a:p>
            <a:pPr marL="715963" indent="-358775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kobiety</a:t>
            </a:r>
            <a:endParaRPr lang="pl-PL" sz="2400" dirty="0"/>
          </a:p>
          <a:p>
            <a:pPr marL="715963" indent="-358775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osoby niskowykwalifikowane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24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8</a:t>
            </a:fld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54666"/>
              </p:ext>
            </p:extLst>
          </p:nvPr>
        </p:nvGraphicFramePr>
        <p:xfrm>
          <a:off x="341905" y="1579929"/>
          <a:ext cx="8421315" cy="4661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9103"/>
                <a:gridCol w="2719323"/>
                <a:gridCol w="2942889"/>
              </a:tblGrid>
              <a:tr h="1359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u="none" strike="noStrike" kern="1200" baseline="0" dirty="0" smtClean="0"/>
                        <a:t>Bezrobotny  </a:t>
                      </a:r>
                      <a:endParaRPr lang="pl-PL" sz="25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u="none" strike="noStrike" kern="1200" baseline="0" dirty="0" smtClean="0"/>
                        <a:t>Bezrobotny niezarejestrowany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u="none" strike="noStrike" kern="1200" baseline="0" dirty="0" smtClean="0"/>
                        <a:t>    (min. 20%) 	</a:t>
                      </a:r>
                      <a:endParaRPr lang="pl-PL" sz="25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u="none" strike="noStrike" kern="1200" baseline="0" dirty="0" smtClean="0"/>
                        <a:t>Bierny zawodowo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500" u="none" strike="noStrike" kern="1200" baseline="0" dirty="0" smtClean="0"/>
                        <a:t>(min. 25%) </a:t>
                      </a:r>
                      <a:endParaRPr lang="pl-PL" sz="25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39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 pracuje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 pracuje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 pracuje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0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gotowy do podjęcia pracy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gotowy do podjęcia pracy	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 jest gotowy do podjęcia pracy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23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aktywnie poszukuje pracy 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aktywnie poszukuje pracy 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 poszukuje pracy 	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3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zarejestrowany 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niezarejestrowany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u="none" strike="noStrike" kern="1200" baseline="0" dirty="0" smtClean="0"/>
                        <a:t>niezarejestrowany</a:t>
                      </a:r>
                      <a:endParaRPr lang="pl-PL" sz="2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6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t>9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588894" y="1189438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Typy projektów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29370" y="2767041"/>
            <a:ext cx="8108122" cy="2425161"/>
          </a:xfrm>
        </p:spPr>
        <p:txBody>
          <a:bodyPr>
            <a:noAutofit/>
          </a:bodyPr>
          <a:lstStyle/>
          <a:p>
            <a:pPr marL="85725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500" dirty="0" smtClean="0"/>
              <a:t>Kompleksowe </a:t>
            </a:r>
            <a:r>
              <a:rPr lang="pl-PL" sz="2500" dirty="0"/>
              <a:t>programy na rzecz aktywizacji zawodowej osób pozostających </a:t>
            </a:r>
            <a:r>
              <a:rPr lang="pl-PL" sz="2500" dirty="0" smtClean="0"/>
              <a:t>bez </a:t>
            </a:r>
            <a:r>
              <a:rPr lang="pl-PL" sz="2500" dirty="0"/>
              <a:t>zatrudnienia uwzględniające instrumenty i usługi rynku pracy wskazane w ustawie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o </a:t>
            </a:r>
            <a:r>
              <a:rPr lang="pl-PL" sz="2500" dirty="0"/>
              <a:t>promocji zatrudnienia i instytucjach rynku pracy lub inne działania zatrudnieniowe i usługi rynku pracy, które przyczyniają się do aktywizacji </a:t>
            </a:r>
            <a:r>
              <a:rPr lang="pl-PL" sz="2500" dirty="0" smtClean="0"/>
              <a:t>zawodowej, w </a:t>
            </a:r>
            <a:r>
              <a:rPr lang="pl-PL" sz="2500" dirty="0"/>
              <a:t>tym</a:t>
            </a:r>
            <a:r>
              <a:rPr lang="pl-PL" sz="2500" dirty="0" smtClean="0"/>
              <a:t>: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30032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-2020 Ogólny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2.xml><?xml version="1.0" encoding="utf-8"?>
<a:theme xmlns:a="http://schemas.openxmlformats.org/drawingml/2006/main" name="2014-2020 Ogólny_slajdy zawarto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3.xml><?xml version="1.0" encoding="utf-8"?>
<a:theme xmlns:a="http://schemas.openxmlformats.org/drawingml/2006/main" name="POWER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4.xml><?xml version="1.0" encoding="utf-8"?>
<a:theme xmlns:a="http://schemas.openxmlformats.org/drawingml/2006/main" name="POWER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5.xml><?xml version="1.0" encoding="utf-8"?>
<a:theme xmlns:a="http://schemas.openxmlformats.org/drawingml/2006/main" name="RPO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RPO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1323</TotalTime>
  <Words>1647</Words>
  <Application>Microsoft Office PowerPoint</Application>
  <PresentationFormat>Pokaz na ekranie (4:3)</PresentationFormat>
  <Paragraphs>334</Paragraphs>
  <Slides>38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2014-2020 Ogólny_slajdy tytułowe</vt:lpstr>
      <vt:lpstr>2014-2020 Ogólny_slajdy zawartości</vt:lpstr>
      <vt:lpstr>POWER_slajdy tytułowe</vt:lpstr>
      <vt:lpstr>POWER_slajdy treści</vt:lpstr>
      <vt:lpstr>RPO_slajdy tytułowe</vt:lpstr>
      <vt:lpstr>RPO_slajdy treści</vt:lpstr>
      <vt:lpstr>Prezentacja programu PowerPoint</vt:lpstr>
      <vt:lpstr>Informacje o konkursie</vt:lpstr>
      <vt:lpstr>Harmonogram oceny I rundy konkursowej </vt:lpstr>
      <vt:lpstr>Informacje o konkursie c.d.</vt:lpstr>
      <vt:lpstr>Alokacja</vt:lpstr>
      <vt:lpstr>Beneficjenci (potencjalni)</vt:lpstr>
      <vt:lpstr>Grupa docelowa</vt:lpstr>
      <vt:lpstr>Prezentacja programu PowerPoint</vt:lpstr>
      <vt:lpstr>Typy projektów</vt:lpstr>
      <vt:lpstr>Prezentacja programu PowerPoint</vt:lpstr>
      <vt:lpstr>Charakterystyka form wsparcia</vt:lpstr>
      <vt:lpstr>Szkolenia</vt:lpstr>
      <vt:lpstr>Prezentacja programu PowerPoint</vt:lpstr>
      <vt:lpstr>Staże</vt:lpstr>
      <vt:lpstr>Zatrudnienie wspomagane</vt:lpstr>
      <vt:lpstr>Wsparcie mobilności geograficznej</vt:lpstr>
      <vt:lpstr>Poradnictwo zawodowe i pośrednictwo pracy</vt:lpstr>
      <vt:lpstr>Wskaźniki </vt:lpstr>
      <vt:lpstr>Prezentacja programu PowerPoint</vt:lpstr>
      <vt:lpstr>Prezentacja programu PowerPoint</vt:lpstr>
      <vt:lpstr>Prezentacja programu PowerPoint</vt:lpstr>
      <vt:lpstr>Etapy oceny wniosku  </vt:lpstr>
      <vt:lpstr>Kryteria merytoryczne – specyficzne obligatoryjne</vt:lpstr>
      <vt:lpstr>Prezentacja programu PowerPoint</vt:lpstr>
      <vt:lpstr>Prezentacja programu PowerPoint</vt:lpstr>
      <vt:lpstr>Prezentacja programu PowerPoint</vt:lpstr>
      <vt:lpstr>Prezentacja programu PowerPoint</vt:lpstr>
      <vt:lpstr>Kryteria merytoryczne – zerojedynkowe </vt:lpstr>
      <vt:lpstr>Prezentacja programu PowerPoint</vt:lpstr>
      <vt:lpstr>Prezentacja programu PowerPoint</vt:lpstr>
      <vt:lpstr>Prezentacja programu PowerPoint</vt:lpstr>
      <vt:lpstr>Kryteria merytoryczne - punktowe</vt:lpstr>
      <vt:lpstr>Prezentacja programu PowerPoint</vt:lpstr>
      <vt:lpstr>Kryteria merytoryczne – specyficzne fakultatywne</vt:lpstr>
      <vt:lpstr>Prezentacja programu PowerPoint</vt:lpstr>
      <vt:lpstr>Prezentacja programu PowerPoint</vt:lpstr>
      <vt:lpstr>Prezentacja programu PowerPoint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masterGrafik</dc:creator>
  <cp:lastModifiedBy>Daniel Kalski</cp:lastModifiedBy>
  <cp:revision>181</cp:revision>
  <cp:lastPrinted>2017-02-15T07:18:14Z</cp:lastPrinted>
  <dcterms:created xsi:type="dcterms:W3CDTF">2015-04-21T16:11:51Z</dcterms:created>
  <dcterms:modified xsi:type="dcterms:W3CDTF">2017-02-15T07:19:49Z</dcterms:modified>
</cp:coreProperties>
</file>